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5" r:id="rId6"/>
  </p:sldMasterIdLst>
  <p:notesMasterIdLst>
    <p:notesMasterId r:id="rId71"/>
  </p:notesMasterIdLst>
  <p:sldIdLst>
    <p:sldId id="313" r:id="rId7"/>
    <p:sldId id="260" r:id="rId8"/>
    <p:sldId id="314" r:id="rId9"/>
    <p:sldId id="261" r:id="rId10"/>
    <p:sldId id="256" r:id="rId11"/>
    <p:sldId id="257" r:id="rId12"/>
    <p:sldId id="258" r:id="rId13"/>
    <p:sldId id="259" r:id="rId14"/>
    <p:sldId id="270" r:id="rId15"/>
    <p:sldId id="263" r:id="rId16"/>
    <p:sldId id="264" r:id="rId17"/>
    <p:sldId id="265" r:id="rId18"/>
    <p:sldId id="266" r:id="rId19"/>
    <p:sldId id="267" r:id="rId20"/>
    <p:sldId id="268" r:id="rId21"/>
    <p:sldId id="269" r:id="rId22"/>
    <p:sldId id="311" r:id="rId23"/>
    <p:sldId id="316" r:id="rId24"/>
    <p:sldId id="317" r:id="rId25"/>
    <p:sldId id="318" r:id="rId26"/>
    <p:sldId id="319" r:id="rId27"/>
    <p:sldId id="320" r:id="rId28"/>
    <p:sldId id="272" r:id="rId29"/>
    <p:sldId id="273" r:id="rId30"/>
    <p:sldId id="274" r:id="rId31"/>
    <p:sldId id="275" r:id="rId32"/>
    <p:sldId id="276" r:id="rId33"/>
    <p:sldId id="277" r:id="rId34"/>
    <p:sldId id="278" r:id="rId35"/>
    <p:sldId id="279" r:id="rId36"/>
    <p:sldId id="262"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25" r:id="rId64"/>
    <p:sldId id="307" r:id="rId65"/>
    <p:sldId id="308" r:id="rId66"/>
    <p:sldId id="309" r:id="rId67"/>
    <p:sldId id="310" r:id="rId68"/>
    <p:sldId id="322" r:id="rId69"/>
    <p:sldId id="32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CA427-4FE9-4501-8816-905AB3C35972}" v="1" dt="2025-02-12T22:19:59.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Harris" userId="d3f25b3f36d6084a" providerId="LiveId" clId="{334CA427-4FE9-4501-8816-905AB3C35972}"/>
    <pc:docChg chg="addSld delSld modSld">
      <pc:chgData name="Joy Harris" userId="d3f25b3f36d6084a" providerId="LiveId" clId="{334CA427-4FE9-4501-8816-905AB3C35972}" dt="2025-02-12T22:20:20.922" v="3" actId="2696"/>
      <pc:docMkLst>
        <pc:docMk/>
      </pc:docMkLst>
      <pc:sldChg chg="del">
        <pc:chgData name="Joy Harris" userId="d3f25b3f36d6084a" providerId="LiveId" clId="{334CA427-4FE9-4501-8816-905AB3C35972}" dt="2025-02-12T22:20:20.922" v="3" actId="2696"/>
        <pc:sldMkLst>
          <pc:docMk/>
          <pc:sldMk cId="2267411408" sldId="306"/>
        </pc:sldMkLst>
      </pc:sldChg>
      <pc:sldChg chg="new del">
        <pc:chgData name="Joy Harris" userId="d3f25b3f36d6084a" providerId="LiveId" clId="{334CA427-4FE9-4501-8816-905AB3C35972}" dt="2025-02-12T22:20:12.439" v="2" actId="2696"/>
        <pc:sldMkLst>
          <pc:docMk/>
          <pc:sldMk cId="3565631870" sldId="324"/>
        </pc:sldMkLst>
      </pc:sldChg>
      <pc:sldChg chg="add">
        <pc:chgData name="Joy Harris" userId="d3f25b3f36d6084a" providerId="LiveId" clId="{334CA427-4FE9-4501-8816-905AB3C35972}" dt="2025-02-12T22:19:59.634" v="1"/>
        <pc:sldMkLst>
          <pc:docMk/>
          <pc:sldMk cId="3466685192" sldId="3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0C95A-DA4D-41F1-976B-55C0FA9198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D1D594-68D4-438E-92BC-894A82CB499F}">
      <dgm:prSet/>
      <dgm:spPr/>
      <dgm:t>
        <a:bodyPr/>
        <a:lstStyle/>
        <a:p>
          <a:r>
            <a:rPr lang="en-GB"/>
            <a:t>Children with SEN cannot become continent</a:t>
          </a:r>
          <a:endParaRPr lang="en-US"/>
        </a:p>
      </dgm:t>
    </dgm:pt>
    <dgm:pt modelId="{A4F63CD9-A8ED-46F1-B40D-AA947B480FF9}" type="parTrans" cxnId="{8AEC84CE-C18C-4DB0-AB1C-9D3F9C58518F}">
      <dgm:prSet/>
      <dgm:spPr/>
      <dgm:t>
        <a:bodyPr/>
        <a:lstStyle/>
        <a:p>
          <a:endParaRPr lang="en-US"/>
        </a:p>
      </dgm:t>
    </dgm:pt>
    <dgm:pt modelId="{15A6BE4D-E825-44B2-A592-D8CBBF132EF8}" type="sibTrans" cxnId="{8AEC84CE-C18C-4DB0-AB1C-9D3F9C58518F}">
      <dgm:prSet/>
      <dgm:spPr/>
      <dgm:t>
        <a:bodyPr/>
        <a:lstStyle/>
        <a:p>
          <a:endParaRPr lang="en-US"/>
        </a:p>
      </dgm:t>
    </dgm:pt>
    <dgm:pt modelId="{65C62207-6E8D-4E70-AD41-A737D99D4C28}">
      <dgm:prSet/>
      <dgm:spPr/>
      <dgm:t>
        <a:bodyPr/>
        <a:lstStyle/>
        <a:p>
          <a:r>
            <a:rPr lang="en-GB" dirty="0"/>
            <a:t>If a child is unaware of their toileting needs, they can never become continent</a:t>
          </a:r>
          <a:endParaRPr lang="en-US" dirty="0"/>
        </a:p>
      </dgm:t>
    </dgm:pt>
    <dgm:pt modelId="{96F8560F-93F7-4544-A4A4-055E4FAF0783}" type="parTrans" cxnId="{8EEFFBE6-8676-41A6-9B3B-4EF90FD397E5}">
      <dgm:prSet/>
      <dgm:spPr/>
      <dgm:t>
        <a:bodyPr/>
        <a:lstStyle/>
        <a:p>
          <a:endParaRPr lang="en-US"/>
        </a:p>
      </dgm:t>
    </dgm:pt>
    <dgm:pt modelId="{DBA83344-6962-4992-B258-40309529FC36}" type="sibTrans" cxnId="{8EEFFBE6-8676-41A6-9B3B-4EF90FD397E5}">
      <dgm:prSet/>
      <dgm:spPr/>
      <dgm:t>
        <a:bodyPr/>
        <a:lstStyle/>
        <a:p>
          <a:endParaRPr lang="en-US"/>
        </a:p>
      </dgm:t>
    </dgm:pt>
    <dgm:pt modelId="{1AD90CED-99A3-4FF4-9C13-7043BF1374FD}">
      <dgm:prSet/>
      <dgm:spPr/>
      <dgm:t>
        <a:bodyPr/>
        <a:lstStyle/>
        <a:p>
          <a:r>
            <a:rPr lang="en-GB"/>
            <a:t>If a child cannot undress themselves and sit on the toilet unaided, they will never be continent</a:t>
          </a:r>
          <a:endParaRPr lang="en-US"/>
        </a:p>
      </dgm:t>
    </dgm:pt>
    <dgm:pt modelId="{A532AF69-F113-45C2-AB9C-37EA8CB7D098}" type="parTrans" cxnId="{BF581A59-1968-43FF-9851-F0546ED8977D}">
      <dgm:prSet/>
      <dgm:spPr/>
      <dgm:t>
        <a:bodyPr/>
        <a:lstStyle/>
        <a:p>
          <a:endParaRPr lang="en-US"/>
        </a:p>
      </dgm:t>
    </dgm:pt>
    <dgm:pt modelId="{7B027612-CA45-4AE4-8E15-1E88CA48C5D5}" type="sibTrans" cxnId="{BF581A59-1968-43FF-9851-F0546ED8977D}">
      <dgm:prSet/>
      <dgm:spPr/>
      <dgm:t>
        <a:bodyPr/>
        <a:lstStyle/>
        <a:p>
          <a:endParaRPr lang="en-US"/>
        </a:p>
      </dgm:t>
    </dgm:pt>
    <dgm:pt modelId="{29BBA451-CB24-4688-8908-BCCF7D86DC19}">
      <dgm:prSet/>
      <dgm:spPr/>
      <dgm:t>
        <a:bodyPr/>
        <a:lstStyle/>
        <a:p>
          <a:r>
            <a:rPr lang="en-GB"/>
            <a:t>If a child is scared of sitting on the toilet/pooing/weeing, they will never be continent</a:t>
          </a:r>
          <a:endParaRPr lang="en-US"/>
        </a:p>
      </dgm:t>
    </dgm:pt>
    <dgm:pt modelId="{D7901BE7-3FF2-4745-B9EB-5FAF0F47F62F}" type="parTrans" cxnId="{6A8EC783-5E57-4FA3-9CD2-A5C5541713AC}">
      <dgm:prSet/>
      <dgm:spPr/>
      <dgm:t>
        <a:bodyPr/>
        <a:lstStyle/>
        <a:p>
          <a:endParaRPr lang="en-US"/>
        </a:p>
      </dgm:t>
    </dgm:pt>
    <dgm:pt modelId="{34DEBDE7-8880-481A-B943-96A681CA0CA2}" type="sibTrans" cxnId="{6A8EC783-5E57-4FA3-9CD2-A5C5541713AC}">
      <dgm:prSet/>
      <dgm:spPr/>
      <dgm:t>
        <a:bodyPr/>
        <a:lstStyle/>
        <a:p>
          <a:endParaRPr lang="en-US"/>
        </a:p>
      </dgm:t>
    </dgm:pt>
    <dgm:pt modelId="{EC03D2EA-6A22-481E-8961-A73E407F9037}">
      <dgm:prSet/>
      <dgm:spPr/>
      <dgm:t>
        <a:bodyPr/>
        <a:lstStyle/>
        <a:p>
          <a:r>
            <a:rPr lang="en-GB"/>
            <a:t>“Free” pads are the answer to all your child’s continence needs</a:t>
          </a:r>
          <a:endParaRPr lang="en-US"/>
        </a:p>
      </dgm:t>
    </dgm:pt>
    <dgm:pt modelId="{EADED311-9A15-4BB6-A44A-CF5F5CECA72B}" type="parTrans" cxnId="{7C50FAEA-0721-42B0-AF90-998DDB296BEC}">
      <dgm:prSet/>
      <dgm:spPr/>
      <dgm:t>
        <a:bodyPr/>
        <a:lstStyle/>
        <a:p>
          <a:endParaRPr lang="en-US"/>
        </a:p>
      </dgm:t>
    </dgm:pt>
    <dgm:pt modelId="{EAC4FB12-1BDC-43DE-A5FC-1CDE5A3404F0}" type="sibTrans" cxnId="{7C50FAEA-0721-42B0-AF90-998DDB296BEC}">
      <dgm:prSet/>
      <dgm:spPr/>
      <dgm:t>
        <a:bodyPr/>
        <a:lstStyle/>
        <a:p>
          <a:endParaRPr lang="en-US"/>
        </a:p>
      </dgm:t>
    </dgm:pt>
    <dgm:pt modelId="{45589870-DCB7-40D5-B16B-CCEBE7B3274F}" type="pres">
      <dgm:prSet presAssocID="{E7E0C95A-DA4D-41F1-976B-55C0FA9198C4}" presName="linear" presStyleCnt="0">
        <dgm:presLayoutVars>
          <dgm:animLvl val="lvl"/>
          <dgm:resizeHandles val="exact"/>
        </dgm:presLayoutVars>
      </dgm:prSet>
      <dgm:spPr/>
    </dgm:pt>
    <dgm:pt modelId="{DA17BD14-1691-441C-A6C8-5D057CE3CBE9}" type="pres">
      <dgm:prSet presAssocID="{C9D1D594-68D4-438E-92BC-894A82CB499F}" presName="parentText" presStyleLbl="node1" presStyleIdx="0" presStyleCnt="5">
        <dgm:presLayoutVars>
          <dgm:chMax val="0"/>
          <dgm:bulletEnabled val="1"/>
        </dgm:presLayoutVars>
      </dgm:prSet>
      <dgm:spPr/>
    </dgm:pt>
    <dgm:pt modelId="{977ACA32-C6F5-4BDA-B910-7B2D6B41D3B8}" type="pres">
      <dgm:prSet presAssocID="{15A6BE4D-E825-44B2-A592-D8CBBF132EF8}" presName="spacer" presStyleCnt="0"/>
      <dgm:spPr/>
    </dgm:pt>
    <dgm:pt modelId="{5B24D933-AA24-4641-9203-2C8BF265A403}" type="pres">
      <dgm:prSet presAssocID="{65C62207-6E8D-4E70-AD41-A737D99D4C28}" presName="parentText" presStyleLbl="node1" presStyleIdx="1" presStyleCnt="5">
        <dgm:presLayoutVars>
          <dgm:chMax val="0"/>
          <dgm:bulletEnabled val="1"/>
        </dgm:presLayoutVars>
      </dgm:prSet>
      <dgm:spPr/>
    </dgm:pt>
    <dgm:pt modelId="{04E13713-3CDB-4F41-883C-C7460F59A336}" type="pres">
      <dgm:prSet presAssocID="{DBA83344-6962-4992-B258-40309529FC36}" presName="spacer" presStyleCnt="0"/>
      <dgm:spPr/>
    </dgm:pt>
    <dgm:pt modelId="{8E46BF42-BC61-4D42-8242-EB15AF52102B}" type="pres">
      <dgm:prSet presAssocID="{1AD90CED-99A3-4FF4-9C13-7043BF1374FD}" presName="parentText" presStyleLbl="node1" presStyleIdx="2" presStyleCnt="5">
        <dgm:presLayoutVars>
          <dgm:chMax val="0"/>
          <dgm:bulletEnabled val="1"/>
        </dgm:presLayoutVars>
      </dgm:prSet>
      <dgm:spPr/>
    </dgm:pt>
    <dgm:pt modelId="{49F4F31B-E667-4B30-8AA1-8DF53E205F10}" type="pres">
      <dgm:prSet presAssocID="{7B027612-CA45-4AE4-8E15-1E88CA48C5D5}" presName="spacer" presStyleCnt="0"/>
      <dgm:spPr/>
    </dgm:pt>
    <dgm:pt modelId="{96990861-8CD4-47C3-A605-C21BB086079F}" type="pres">
      <dgm:prSet presAssocID="{29BBA451-CB24-4688-8908-BCCF7D86DC19}" presName="parentText" presStyleLbl="node1" presStyleIdx="3" presStyleCnt="5">
        <dgm:presLayoutVars>
          <dgm:chMax val="0"/>
          <dgm:bulletEnabled val="1"/>
        </dgm:presLayoutVars>
      </dgm:prSet>
      <dgm:spPr/>
    </dgm:pt>
    <dgm:pt modelId="{4C1CDECC-4BB6-41A2-A365-88A3285737AD}" type="pres">
      <dgm:prSet presAssocID="{34DEBDE7-8880-481A-B943-96A681CA0CA2}" presName="spacer" presStyleCnt="0"/>
      <dgm:spPr/>
    </dgm:pt>
    <dgm:pt modelId="{9DF7AA86-F328-4F95-9A5C-E9A5ACC0DD88}" type="pres">
      <dgm:prSet presAssocID="{EC03D2EA-6A22-481E-8961-A73E407F9037}" presName="parentText" presStyleLbl="node1" presStyleIdx="4" presStyleCnt="5">
        <dgm:presLayoutVars>
          <dgm:chMax val="0"/>
          <dgm:bulletEnabled val="1"/>
        </dgm:presLayoutVars>
      </dgm:prSet>
      <dgm:spPr/>
    </dgm:pt>
  </dgm:ptLst>
  <dgm:cxnLst>
    <dgm:cxn modelId="{FFB4300C-61D4-41CD-9115-B2C1472D214F}" type="presOf" srcId="{C9D1D594-68D4-438E-92BC-894A82CB499F}" destId="{DA17BD14-1691-441C-A6C8-5D057CE3CBE9}" srcOrd="0" destOrd="0" presId="urn:microsoft.com/office/officeart/2005/8/layout/vList2"/>
    <dgm:cxn modelId="{01CB7C20-7107-4FEB-9202-C8C1BE6F7AFF}" type="presOf" srcId="{65C62207-6E8D-4E70-AD41-A737D99D4C28}" destId="{5B24D933-AA24-4641-9203-2C8BF265A403}" srcOrd="0" destOrd="0" presId="urn:microsoft.com/office/officeart/2005/8/layout/vList2"/>
    <dgm:cxn modelId="{581BFA4E-E6B3-4FF3-9760-D14184A303D3}" type="presOf" srcId="{E7E0C95A-DA4D-41F1-976B-55C0FA9198C4}" destId="{45589870-DCB7-40D5-B16B-CCEBE7B3274F}" srcOrd="0" destOrd="0" presId="urn:microsoft.com/office/officeart/2005/8/layout/vList2"/>
    <dgm:cxn modelId="{BF581A59-1968-43FF-9851-F0546ED8977D}" srcId="{E7E0C95A-DA4D-41F1-976B-55C0FA9198C4}" destId="{1AD90CED-99A3-4FF4-9C13-7043BF1374FD}" srcOrd="2" destOrd="0" parTransId="{A532AF69-F113-45C2-AB9C-37EA8CB7D098}" sibTransId="{7B027612-CA45-4AE4-8E15-1E88CA48C5D5}"/>
    <dgm:cxn modelId="{6A8EC783-5E57-4FA3-9CD2-A5C5541713AC}" srcId="{E7E0C95A-DA4D-41F1-976B-55C0FA9198C4}" destId="{29BBA451-CB24-4688-8908-BCCF7D86DC19}" srcOrd="3" destOrd="0" parTransId="{D7901BE7-3FF2-4745-B9EB-5FAF0F47F62F}" sibTransId="{34DEBDE7-8880-481A-B943-96A681CA0CA2}"/>
    <dgm:cxn modelId="{52291A91-0227-4C5D-BE35-B43E7AB9F6A3}" type="presOf" srcId="{1AD90CED-99A3-4FF4-9C13-7043BF1374FD}" destId="{8E46BF42-BC61-4D42-8242-EB15AF52102B}" srcOrd="0" destOrd="0" presId="urn:microsoft.com/office/officeart/2005/8/layout/vList2"/>
    <dgm:cxn modelId="{052EE7B0-7781-4F12-9284-276707EF2E32}" type="presOf" srcId="{29BBA451-CB24-4688-8908-BCCF7D86DC19}" destId="{96990861-8CD4-47C3-A605-C21BB086079F}" srcOrd="0" destOrd="0" presId="urn:microsoft.com/office/officeart/2005/8/layout/vList2"/>
    <dgm:cxn modelId="{8AEC84CE-C18C-4DB0-AB1C-9D3F9C58518F}" srcId="{E7E0C95A-DA4D-41F1-976B-55C0FA9198C4}" destId="{C9D1D594-68D4-438E-92BC-894A82CB499F}" srcOrd="0" destOrd="0" parTransId="{A4F63CD9-A8ED-46F1-B40D-AA947B480FF9}" sibTransId="{15A6BE4D-E825-44B2-A592-D8CBBF132EF8}"/>
    <dgm:cxn modelId="{8EEFFBE6-8676-41A6-9B3B-4EF90FD397E5}" srcId="{E7E0C95A-DA4D-41F1-976B-55C0FA9198C4}" destId="{65C62207-6E8D-4E70-AD41-A737D99D4C28}" srcOrd="1" destOrd="0" parTransId="{96F8560F-93F7-4544-A4A4-055E4FAF0783}" sibTransId="{DBA83344-6962-4992-B258-40309529FC36}"/>
    <dgm:cxn modelId="{7C50FAEA-0721-42B0-AF90-998DDB296BEC}" srcId="{E7E0C95A-DA4D-41F1-976B-55C0FA9198C4}" destId="{EC03D2EA-6A22-481E-8961-A73E407F9037}" srcOrd="4" destOrd="0" parTransId="{EADED311-9A15-4BB6-A44A-CF5F5CECA72B}" sibTransId="{EAC4FB12-1BDC-43DE-A5FC-1CDE5A3404F0}"/>
    <dgm:cxn modelId="{E59FCDFA-CEE9-44A6-99BD-2B60653CB002}" type="presOf" srcId="{EC03D2EA-6A22-481E-8961-A73E407F9037}" destId="{9DF7AA86-F328-4F95-9A5C-E9A5ACC0DD88}" srcOrd="0" destOrd="0" presId="urn:microsoft.com/office/officeart/2005/8/layout/vList2"/>
    <dgm:cxn modelId="{4D34F197-1F45-490D-A6A9-69502D3B427A}" type="presParOf" srcId="{45589870-DCB7-40D5-B16B-CCEBE7B3274F}" destId="{DA17BD14-1691-441C-A6C8-5D057CE3CBE9}" srcOrd="0" destOrd="0" presId="urn:microsoft.com/office/officeart/2005/8/layout/vList2"/>
    <dgm:cxn modelId="{014A0A22-BF70-4EB0-9647-76A8FCEB8E93}" type="presParOf" srcId="{45589870-DCB7-40D5-B16B-CCEBE7B3274F}" destId="{977ACA32-C6F5-4BDA-B910-7B2D6B41D3B8}" srcOrd="1" destOrd="0" presId="urn:microsoft.com/office/officeart/2005/8/layout/vList2"/>
    <dgm:cxn modelId="{E6FE76C9-31AB-4600-BAE4-FC8C645E06E7}" type="presParOf" srcId="{45589870-DCB7-40D5-B16B-CCEBE7B3274F}" destId="{5B24D933-AA24-4641-9203-2C8BF265A403}" srcOrd="2" destOrd="0" presId="urn:microsoft.com/office/officeart/2005/8/layout/vList2"/>
    <dgm:cxn modelId="{6796A21C-BC55-44D4-B074-C77F607DE296}" type="presParOf" srcId="{45589870-DCB7-40D5-B16B-CCEBE7B3274F}" destId="{04E13713-3CDB-4F41-883C-C7460F59A336}" srcOrd="3" destOrd="0" presId="urn:microsoft.com/office/officeart/2005/8/layout/vList2"/>
    <dgm:cxn modelId="{7527810F-3423-47F4-A351-88A66CF11F6D}" type="presParOf" srcId="{45589870-DCB7-40D5-B16B-CCEBE7B3274F}" destId="{8E46BF42-BC61-4D42-8242-EB15AF52102B}" srcOrd="4" destOrd="0" presId="urn:microsoft.com/office/officeart/2005/8/layout/vList2"/>
    <dgm:cxn modelId="{73AE27F3-7480-419C-A76A-BA6939E06F64}" type="presParOf" srcId="{45589870-DCB7-40D5-B16B-CCEBE7B3274F}" destId="{49F4F31B-E667-4B30-8AA1-8DF53E205F10}" srcOrd="5" destOrd="0" presId="urn:microsoft.com/office/officeart/2005/8/layout/vList2"/>
    <dgm:cxn modelId="{E6925A11-A3D7-40DA-9016-0B6512AC7AA3}" type="presParOf" srcId="{45589870-DCB7-40D5-B16B-CCEBE7B3274F}" destId="{96990861-8CD4-47C3-A605-C21BB086079F}" srcOrd="6" destOrd="0" presId="urn:microsoft.com/office/officeart/2005/8/layout/vList2"/>
    <dgm:cxn modelId="{6AB57E5C-7F7E-4457-BA34-2AC8FC6EF0D9}" type="presParOf" srcId="{45589870-DCB7-40D5-B16B-CCEBE7B3274F}" destId="{4C1CDECC-4BB6-41A2-A365-88A3285737AD}" srcOrd="7" destOrd="0" presId="urn:microsoft.com/office/officeart/2005/8/layout/vList2"/>
    <dgm:cxn modelId="{43928C54-9C05-48DE-BAB3-F1BD86D16EC0}" type="presParOf" srcId="{45589870-DCB7-40D5-B16B-CCEBE7B3274F}" destId="{9DF7AA86-F328-4F95-9A5C-E9A5ACC0DD8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7BC9B-78C1-4E13-B5E2-ABC74BFC3CD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6F3C94-FA52-4288-B0A6-221A03299116}">
      <dgm:prSet/>
      <dgm:spPr/>
      <dgm:t>
        <a:bodyPr/>
        <a:lstStyle/>
        <a:p>
          <a:r>
            <a:rPr lang="en-GB"/>
            <a:t>They may never be completely independent: they may rely on others to prompt them, or offer them practical help with using the toilet.</a:t>
          </a:r>
          <a:endParaRPr lang="en-US"/>
        </a:p>
      </dgm:t>
    </dgm:pt>
    <dgm:pt modelId="{44FA4B5E-4FDC-4D8E-9498-F9079852E659}" type="parTrans" cxnId="{4C81E692-D16A-4FC5-BC6B-20684306EC17}">
      <dgm:prSet/>
      <dgm:spPr/>
      <dgm:t>
        <a:bodyPr/>
        <a:lstStyle/>
        <a:p>
          <a:endParaRPr lang="en-US"/>
        </a:p>
      </dgm:t>
    </dgm:pt>
    <dgm:pt modelId="{02AE7705-AF25-43FD-BB61-3A604B882A8E}" type="sibTrans" cxnId="{4C81E692-D16A-4FC5-BC6B-20684306EC17}">
      <dgm:prSet/>
      <dgm:spPr/>
      <dgm:t>
        <a:bodyPr/>
        <a:lstStyle/>
        <a:p>
          <a:endParaRPr lang="en-US"/>
        </a:p>
      </dgm:t>
    </dgm:pt>
    <dgm:pt modelId="{DCA5DD90-A596-49BB-8CC5-8FAFF0660544}">
      <dgm:prSet/>
      <dgm:spPr/>
      <dgm:t>
        <a:bodyPr/>
        <a:lstStyle/>
        <a:p>
          <a:r>
            <a:rPr lang="en-GB" dirty="0"/>
            <a:t>However becoming even partially continent can help someone to feel more comfortable, suffer fewer conditions such as constipation and UTIs, and feel more dignified. </a:t>
          </a:r>
          <a:endParaRPr lang="en-US" dirty="0"/>
        </a:p>
      </dgm:t>
    </dgm:pt>
    <dgm:pt modelId="{8AD7DF5C-D7DF-4EBC-9DCA-8EC27E8F9BE7}" type="parTrans" cxnId="{7F5B6DAB-17B8-482A-8DF0-3F02D21D821E}">
      <dgm:prSet/>
      <dgm:spPr/>
      <dgm:t>
        <a:bodyPr/>
        <a:lstStyle/>
        <a:p>
          <a:endParaRPr lang="en-US"/>
        </a:p>
      </dgm:t>
    </dgm:pt>
    <dgm:pt modelId="{F435F444-3D99-4BAF-AF96-876BDF7F87A8}" type="sibTrans" cxnId="{7F5B6DAB-17B8-482A-8DF0-3F02D21D821E}">
      <dgm:prSet/>
      <dgm:spPr/>
      <dgm:t>
        <a:bodyPr/>
        <a:lstStyle/>
        <a:p>
          <a:endParaRPr lang="en-US"/>
        </a:p>
      </dgm:t>
    </dgm:pt>
    <dgm:pt modelId="{8AE00F68-3134-4E35-BE06-49633F232F14}">
      <dgm:prSet/>
      <dgm:spPr/>
      <dgm:t>
        <a:bodyPr/>
        <a:lstStyle/>
        <a:p>
          <a:r>
            <a:rPr lang="en-US" dirty="0"/>
            <a:t>If your child has an EHCP, check if continence is in there, or think about having it added, so you can get some help with this.</a:t>
          </a:r>
        </a:p>
      </dgm:t>
    </dgm:pt>
    <dgm:pt modelId="{839FE2A7-FC45-4AA2-BED9-D15E0E9EA2A1}" type="parTrans" cxnId="{C0CE7637-BBBE-47CC-8F50-3239EDBB7377}">
      <dgm:prSet/>
      <dgm:spPr/>
      <dgm:t>
        <a:bodyPr/>
        <a:lstStyle/>
        <a:p>
          <a:endParaRPr lang="en-GB"/>
        </a:p>
      </dgm:t>
    </dgm:pt>
    <dgm:pt modelId="{2E23978D-142E-4578-9555-99BBEF30ADCE}" type="sibTrans" cxnId="{C0CE7637-BBBE-47CC-8F50-3239EDBB7377}">
      <dgm:prSet/>
      <dgm:spPr/>
      <dgm:t>
        <a:bodyPr/>
        <a:lstStyle/>
        <a:p>
          <a:endParaRPr lang="en-GB"/>
        </a:p>
      </dgm:t>
    </dgm:pt>
    <dgm:pt modelId="{8D9D14FD-99C5-47BD-B2AD-86BC4F238918}" type="pres">
      <dgm:prSet presAssocID="{9AF7BC9B-78C1-4E13-B5E2-ABC74BFC3CDA}" presName="linear" presStyleCnt="0">
        <dgm:presLayoutVars>
          <dgm:animLvl val="lvl"/>
          <dgm:resizeHandles val="exact"/>
        </dgm:presLayoutVars>
      </dgm:prSet>
      <dgm:spPr/>
    </dgm:pt>
    <dgm:pt modelId="{809EF25C-CE86-4FC7-96A0-D3CBEDDE60B5}" type="pres">
      <dgm:prSet presAssocID="{626F3C94-FA52-4288-B0A6-221A03299116}" presName="parentText" presStyleLbl="node1" presStyleIdx="0" presStyleCnt="3">
        <dgm:presLayoutVars>
          <dgm:chMax val="0"/>
          <dgm:bulletEnabled val="1"/>
        </dgm:presLayoutVars>
      </dgm:prSet>
      <dgm:spPr/>
    </dgm:pt>
    <dgm:pt modelId="{E27AB3E4-D1AE-40DD-9C7F-8772C4DBD0B0}" type="pres">
      <dgm:prSet presAssocID="{02AE7705-AF25-43FD-BB61-3A604B882A8E}" presName="spacer" presStyleCnt="0"/>
      <dgm:spPr/>
    </dgm:pt>
    <dgm:pt modelId="{41B5EBC6-080D-486F-9A75-863117A2B7DB}" type="pres">
      <dgm:prSet presAssocID="{DCA5DD90-A596-49BB-8CC5-8FAFF0660544}" presName="parentText" presStyleLbl="node1" presStyleIdx="1" presStyleCnt="3">
        <dgm:presLayoutVars>
          <dgm:chMax val="0"/>
          <dgm:bulletEnabled val="1"/>
        </dgm:presLayoutVars>
      </dgm:prSet>
      <dgm:spPr/>
    </dgm:pt>
    <dgm:pt modelId="{A18D8928-0D50-45E6-B431-27CA32FC0A32}" type="pres">
      <dgm:prSet presAssocID="{F435F444-3D99-4BAF-AF96-876BDF7F87A8}" presName="spacer" presStyleCnt="0"/>
      <dgm:spPr/>
    </dgm:pt>
    <dgm:pt modelId="{4BED5BDA-9B45-496A-A73A-82C5C20F5861}" type="pres">
      <dgm:prSet presAssocID="{8AE00F68-3134-4E35-BE06-49633F232F14}" presName="parentText" presStyleLbl="node1" presStyleIdx="2" presStyleCnt="3">
        <dgm:presLayoutVars>
          <dgm:chMax val="0"/>
          <dgm:bulletEnabled val="1"/>
        </dgm:presLayoutVars>
      </dgm:prSet>
      <dgm:spPr/>
    </dgm:pt>
  </dgm:ptLst>
  <dgm:cxnLst>
    <dgm:cxn modelId="{F987070F-2A45-4AF5-B6FD-A7D13D786F91}" type="presOf" srcId="{626F3C94-FA52-4288-B0A6-221A03299116}" destId="{809EF25C-CE86-4FC7-96A0-D3CBEDDE60B5}" srcOrd="0" destOrd="0" presId="urn:microsoft.com/office/officeart/2005/8/layout/vList2"/>
    <dgm:cxn modelId="{C0CE7637-BBBE-47CC-8F50-3239EDBB7377}" srcId="{9AF7BC9B-78C1-4E13-B5E2-ABC74BFC3CDA}" destId="{8AE00F68-3134-4E35-BE06-49633F232F14}" srcOrd="2" destOrd="0" parTransId="{839FE2A7-FC45-4AA2-BED9-D15E0E9EA2A1}" sibTransId="{2E23978D-142E-4578-9555-99BBEF30ADCE}"/>
    <dgm:cxn modelId="{826B545E-5372-4DAA-A951-782966C5893E}" type="presOf" srcId="{8AE00F68-3134-4E35-BE06-49633F232F14}" destId="{4BED5BDA-9B45-496A-A73A-82C5C20F5861}" srcOrd="0" destOrd="0" presId="urn:microsoft.com/office/officeart/2005/8/layout/vList2"/>
    <dgm:cxn modelId="{DC152F79-C701-4B3E-AC8A-65C9183BC293}" type="presOf" srcId="{9AF7BC9B-78C1-4E13-B5E2-ABC74BFC3CDA}" destId="{8D9D14FD-99C5-47BD-B2AD-86BC4F238918}" srcOrd="0" destOrd="0" presId="urn:microsoft.com/office/officeart/2005/8/layout/vList2"/>
    <dgm:cxn modelId="{4C81E692-D16A-4FC5-BC6B-20684306EC17}" srcId="{9AF7BC9B-78C1-4E13-B5E2-ABC74BFC3CDA}" destId="{626F3C94-FA52-4288-B0A6-221A03299116}" srcOrd="0" destOrd="0" parTransId="{44FA4B5E-4FDC-4D8E-9498-F9079852E659}" sibTransId="{02AE7705-AF25-43FD-BB61-3A604B882A8E}"/>
    <dgm:cxn modelId="{7F5B6DAB-17B8-482A-8DF0-3F02D21D821E}" srcId="{9AF7BC9B-78C1-4E13-B5E2-ABC74BFC3CDA}" destId="{DCA5DD90-A596-49BB-8CC5-8FAFF0660544}" srcOrd="1" destOrd="0" parTransId="{8AD7DF5C-D7DF-4EBC-9DCA-8EC27E8F9BE7}" sibTransId="{F435F444-3D99-4BAF-AF96-876BDF7F87A8}"/>
    <dgm:cxn modelId="{EB1A6CF2-FFF9-4169-9780-D6202F3E1A52}" type="presOf" srcId="{DCA5DD90-A596-49BB-8CC5-8FAFF0660544}" destId="{41B5EBC6-080D-486F-9A75-863117A2B7DB}" srcOrd="0" destOrd="0" presId="urn:microsoft.com/office/officeart/2005/8/layout/vList2"/>
    <dgm:cxn modelId="{F1D49D68-DE39-4757-B625-746B4E89039C}" type="presParOf" srcId="{8D9D14FD-99C5-47BD-B2AD-86BC4F238918}" destId="{809EF25C-CE86-4FC7-96A0-D3CBEDDE60B5}" srcOrd="0" destOrd="0" presId="urn:microsoft.com/office/officeart/2005/8/layout/vList2"/>
    <dgm:cxn modelId="{6128615E-00E1-42A3-A045-CB3002875096}" type="presParOf" srcId="{8D9D14FD-99C5-47BD-B2AD-86BC4F238918}" destId="{E27AB3E4-D1AE-40DD-9C7F-8772C4DBD0B0}" srcOrd="1" destOrd="0" presId="urn:microsoft.com/office/officeart/2005/8/layout/vList2"/>
    <dgm:cxn modelId="{4EF906D7-03AB-424B-8539-49CA83A2D99B}" type="presParOf" srcId="{8D9D14FD-99C5-47BD-B2AD-86BC4F238918}" destId="{41B5EBC6-080D-486F-9A75-863117A2B7DB}" srcOrd="2" destOrd="0" presId="urn:microsoft.com/office/officeart/2005/8/layout/vList2"/>
    <dgm:cxn modelId="{8C5D7E81-40DD-4DD3-AACA-5B30A2D72227}" type="presParOf" srcId="{8D9D14FD-99C5-47BD-B2AD-86BC4F238918}" destId="{A18D8928-0D50-45E6-B431-27CA32FC0A32}" srcOrd="3" destOrd="0" presId="urn:microsoft.com/office/officeart/2005/8/layout/vList2"/>
    <dgm:cxn modelId="{8B3287E6-C5C6-4BCC-9398-AF944C9E3B3C}" type="presParOf" srcId="{8D9D14FD-99C5-47BD-B2AD-86BC4F238918}" destId="{4BED5BDA-9B45-496A-A73A-82C5C20F58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3EF69-AB0F-4A4A-B799-692763B39228}"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9552CEC1-E25C-4E77-8A95-F8BCF98609D0}">
      <dgm:prSet/>
      <dgm:spPr/>
      <dgm:t>
        <a:bodyPr/>
        <a:lstStyle/>
        <a:p>
          <a:r>
            <a:rPr lang="en-GB"/>
            <a:t>Routine and consistency are the way forward. </a:t>
          </a:r>
          <a:endParaRPr lang="en-US"/>
        </a:p>
      </dgm:t>
    </dgm:pt>
    <dgm:pt modelId="{F87BDA13-E8B5-48D6-9C74-62935670834D}" type="parTrans" cxnId="{71B4B7CC-CA5A-4CBB-B0C5-F63EA3BD9BF4}">
      <dgm:prSet/>
      <dgm:spPr/>
      <dgm:t>
        <a:bodyPr/>
        <a:lstStyle/>
        <a:p>
          <a:endParaRPr lang="en-US"/>
        </a:p>
      </dgm:t>
    </dgm:pt>
    <dgm:pt modelId="{5CC3B5BD-D7DF-4A92-9381-5775DB0ADC39}" type="sibTrans" cxnId="{71B4B7CC-CA5A-4CBB-B0C5-F63EA3BD9BF4}">
      <dgm:prSet/>
      <dgm:spPr/>
      <dgm:t>
        <a:bodyPr/>
        <a:lstStyle/>
        <a:p>
          <a:endParaRPr lang="en-US"/>
        </a:p>
      </dgm:t>
    </dgm:pt>
    <dgm:pt modelId="{1B7A6970-636F-4FE7-BB18-82102B550BEF}">
      <dgm:prSet/>
      <dgm:spPr/>
      <dgm:t>
        <a:bodyPr/>
        <a:lstStyle/>
        <a:p>
          <a:r>
            <a:rPr lang="en-GB"/>
            <a:t>Toileting is a habit which can be taught. Train your brain to go at certain times so you can predict when you will need to go.</a:t>
          </a:r>
          <a:endParaRPr lang="en-US"/>
        </a:p>
      </dgm:t>
    </dgm:pt>
    <dgm:pt modelId="{219C3D70-386B-44F0-AF4B-110B6A59C6AF}" type="parTrans" cxnId="{40017D7C-8EEB-409B-91C1-03D0972005E0}">
      <dgm:prSet/>
      <dgm:spPr/>
      <dgm:t>
        <a:bodyPr/>
        <a:lstStyle/>
        <a:p>
          <a:endParaRPr lang="en-US"/>
        </a:p>
      </dgm:t>
    </dgm:pt>
    <dgm:pt modelId="{801D5BDD-B8ED-4FF4-9DEC-74BEF17A2598}" type="sibTrans" cxnId="{40017D7C-8EEB-409B-91C1-03D0972005E0}">
      <dgm:prSet/>
      <dgm:spPr/>
      <dgm:t>
        <a:bodyPr/>
        <a:lstStyle/>
        <a:p>
          <a:endParaRPr lang="en-US"/>
        </a:p>
      </dgm:t>
    </dgm:pt>
    <dgm:pt modelId="{917B4EF0-6597-4BD4-BCF2-BFF8BFAA8474}">
      <dgm:prSet/>
      <dgm:spPr/>
      <dgm:t>
        <a:bodyPr/>
        <a:lstStyle/>
        <a:p>
          <a:r>
            <a:rPr lang="en-GB" dirty="0"/>
            <a:t>Teach the child to communicate when they need to go, either verbally or by using sign language, or picture cues.</a:t>
          </a:r>
          <a:endParaRPr lang="en-US" dirty="0"/>
        </a:p>
      </dgm:t>
    </dgm:pt>
    <dgm:pt modelId="{3137C89A-FD89-4932-BA30-02006CAFC3F6}" type="parTrans" cxnId="{8C4E39A2-98D9-4764-AF10-663EFE7D2934}">
      <dgm:prSet/>
      <dgm:spPr/>
      <dgm:t>
        <a:bodyPr/>
        <a:lstStyle/>
        <a:p>
          <a:endParaRPr lang="en-US"/>
        </a:p>
      </dgm:t>
    </dgm:pt>
    <dgm:pt modelId="{E03B52CF-3E26-47AD-98B4-B2BFB214F172}" type="sibTrans" cxnId="{8C4E39A2-98D9-4764-AF10-663EFE7D2934}">
      <dgm:prSet/>
      <dgm:spPr/>
      <dgm:t>
        <a:bodyPr/>
        <a:lstStyle/>
        <a:p>
          <a:endParaRPr lang="en-US"/>
        </a:p>
      </dgm:t>
    </dgm:pt>
    <dgm:pt modelId="{A491569A-48CB-480D-A039-700A505531C1}">
      <dgm:prSet/>
      <dgm:spPr/>
      <dgm:t>
        <a:bodyPr/>
        <a:lstStyle/>
        <a:p>
          <a:r>
            <a:rPr lang="en-GB" dirty="0"/>
            <a:t>Even if the young person needs help to use the toilet, being continent in between can help with their physical health, confidence, and dignity.</a:t>
          </a:r>
          <a:endParaRPr lang="en-US" dirty="0"/>
        </a:p>
      </dgm:t>
    </dgm:pt>
    <dgm:pt modelId="{9A4AA2D1-C6C7-4E80-B49C-5BA4E8D7A6BF}" type="parTrans" cxnId="{2C546CD2-E54F-49C5-9B95-D9964D2D6071}">
      <dgm:prSet/>
      <dgm:spPr/>
      <dgm:t>
        <a:bodyPr/>
        <a:lstStyle/>
        <a:p>
          <a:endParaRPr lang="en-US"/>
        </a:p>
      </dgm:t>
    </dgm:pt>
    <dgm:pt modelId="{69219C0C-1C49-47AC-B840-40558CBC1319}" type="sibTrans" cxnId="{2C546CD2-E54F-49C5-9B95-D9964D2D6071}">
      <dgm:prSet/>
      <dgm:spPr/>
      <dgm:t>
        <a:bodyPr/>
        <a:lstStyle/>
        <a:p>
          <a:endParaRPr lang="en-US"/>
        </a:p>
      </dgm:t>
    </dgm:pt>
    <dgm:pt modelId="{EB63C826-E767-4EC4-AA9A-7510E82942F7}" type="pres">
      <dgm:prSet presAssocID="{7B43EF69-AB0F-4A4A-B799-692763B39228}" presName="matrix" presStyleCnt="0">
        <dgm:presLayoutVars>
          <dgm:chMax val="1"/>
          <dgm:dir/>
          <dgm:resizeHandles val="exact"/>
        </dgm:presLayoutVars>
      </dgm:prSet>
      <dgm:spPr/>
    </dgm:pt>
    <dgm:pt modelId="{6D6CD62F-4889-45C2-9864-6FB90F6F2927}" type="pres">
      <dgm:prSet presAssocID="{7B43EF69-AB0F-4A4A-B799-692763B39228}" presName="diamond" presStyleLbl="bgShp" presStyleIdx="0" presStyleCnt="1"/>
      <dgm:spPr/>
    </dgm:pt>
    <dgm:pt modelId="{E7B9F4F9-A2EB-49CA-A7F8-8306D7126D34}" type="pres">
      <dgm:prSet presAssocID="{7B43EF69-AB0F-4A4A-B799-692763B39228}" presName="quad1" presStyleLbl="node1" presStyleIdx="0" presStyleCnt="4">
        <dgm:presLayoutVars>
          <dgm:chMax val="0"/>
          <dgm:chPref val="0"/>
          <dgm:bulletEnabled val="1"/>
        </dgm:presLayoutVars>
      </dgm:prSet>
      <dgm:spPr/>
    </dgm:pt>
    <dgm:pt modelId="{0CE5F6BE-6B7A-4A0A-AB3C-D5482F043EB1}" type="pres">
      <dgm:prSet presAssocID="{7B43EF69-AB0F-4A4A-B799-692763B39228}" presName="quad2" presStyleLbl="node1" presStyleIdx="1" presStyleCnt="4">
        <dgm:presLayoutVars>
          <dgm:chMax val="0"/>
          <dgm:chPref val="0"/>
          <dgm:bulletEnabled val="1"/>
        </dgm:presLayoutVars>
      </dgm:prSet>
      <dgm:spPr/>
    </dgm:pt>
    <dgm:pt modelId="{F2C6A6B7-AB57-4322-8F08-24BF71C9359C}" type="pres">
      <dgm:prSet presAssocID="{7B43EF69-AB0F-4A4A-B799-692763B39228}" presName="quad3" presStyleLbl="node1" presStyleIdx="2" presStyleCnt="4">
        <dgm:presLayoutVars>
          <dgm:chMax val="0"/>
          <dgm:chPref val="0"/>
          <dgm:bulletEnabled val="1"/>
        </dgm:presLayoutVars>
      </dgm:prSet>
      <dgm:spPr/>
    </dgm:pt>
    <dgm:pt modelId="{A06EDE31-4DEA-41E7-9BFE-9C18DE0E7E77}" type="pres">
      <dgm:prSet presAssocID="{7B43EF69-AB0F-4A4A-B799-692763B39228}" presName="quad4" presStyleLbl="node1" presStyleIdx="3" presStyleCnt="4">
        <dgm:presLayoutVars>
          <dgm:chMax val="0"/>
          <dgm:chPref val="0"/>
          <dgm:bulletEnabled val="1"/>
        </dgm:presLayoutVars>
      </dgm:prSet>
      <dgm:spPr/>
    </dgm:pt>
  </dgm:ptLst>
  <dgm:cxnLst>
    <dgm:cxn modelId="{DA888715-772D-4CE2-8EF3-5377CCD7F085}" type="presOf" srcId="{7B43EF69-AB0F-4A4A-B799-692763B39228}" destId="{EB63C826-E767-4EC4-AA9A-7510E82942F7}" srcOrd="0" destOrd="0" presId="urn:microsoft.com/office/officeart/2005/8/layout/matrix3"/>
    <dgm:cxn modelId="{2B29935F-AD32-4F35-92B5-B4CED8577974}" type="presOf" srcId="{1B7A6970-636F-4FE7-BB18-82102B550BEF}" destId="{0CE5F6BE-6B7A-4A0A-AB3C-D5482F043EB1}" srcOrd="0" destOrd="0" presId="urn:microsoft.com/office/officeart/2005/8/layout/matrix3"/>
    <dgm:cxn modelId="{B0712A62-2502-49CE-91A1-ED0CB89D1FD0}" type="presOf" srcId="{A491569A-48CB-480D-A039-700A505531C1}" destId="{A06EDE31-4DEA-41E7-9BFE-9C18DE0E7E77}" srcOrd="0" destOrd="0" presId="urn:microsoft.com/office/officeart/2005/8/layout/matrix3"/>
    <dgm:cxn modelId="{40017D7C-8EEB-409B-91C1-03D0972005E0}" srcId="{7B43EF69-AB0F-4A4A-B799-692763B39228}" destId="{1B7A6970-636F-4FE7-BB18-82102B550BEF}" srcOrd="1" destOrd="0" parTransId="{219C3D70-386B-44F0-AF4B-110B6A59C6AF}" sibTransId="{801D5BDD-B8ED-4FF4-9DEC-74BEF17A2598}"/>
    <dgm:cxn modelId="{3B717A95-3295-4FBF-90E2-BF1F2C5F9128}" type="presOf" srcId="{9552CEC1-E25C-4E77-8A95-F8BCF98609D0}" destId="{E7B9F4F9-A2EB-49CA-A7F8-8306D7126D34}" srcOrd="0" destOrd="0" presId="urn:microsoft.com/office/officeart/2005/8/layout/matrix3"/>
    <dgm:cxn modelId="{8C4E39A2-98D9-4764-AF10-663EFE7D2934}" srcId="{7B43EF69-AB0F-4A4A-B799-692763B39228}" destId="{917B4EF0-6597-4BD4-BCF2-BFF8BFAA8474}" srcOrd="2" destOrd="0" parTransId="{3137C89A-FD89-4932-BA30-02006CAFC3F6}" sibTransId="{E03B52CF-3E26-47AD-98B4-B2BFB214F172}"/>
    <dgm:cxn modelId="{71B4B7CC-CA5A-4CBB-B0C5-F63EA3BD9BF4}" srcId="{7B43EF69-AB0F-4A4A-B799-692763B39228}" destId="{9552CEC1-E25C-4E77-8A95-F8BCF98609D0}" srcOrd="0" destOrd="0" parTransId="{F87BDA13-E8B5-48D6-9C74-62935670834D}" sibTransId="{5CC3B5BD-D7DF-4A92-9381-5775DB0ADC39}"/>
    <dgm:cxn modelId="{2C546CD2-E54F-49C5-9B95-D9964D2D6071}" srcId="{7B43EF69-AB0F-4A4A-B799-692763B39228}" destId="{A491569A-48CB-480D-A039-700A505531C1}" srcOrd="3" destOrd="0" parTransId="{9A4AA2D1-C6C7-4E80-B49C-5BA4E8D7A6BF}" sibTransId="{69219C0C-1C49-47AC-B840-40558CBC1319}"/>
    <dgm:cxn modelId="{D4E03FF6-77AF-46BC-BA58-E1A31D83E49E}" type="presOf" srcId="{917B4EF0-6597-4BD4-BCF2-BFF8BFAA8474}" destId="{F2C6A6B7-AB57-4322-8F08-24BF71C9359C}" srcOrd="0" destOrd="0" presId="urn:microsoft.com/office/officeart/2005/8/layout/matrix3"/>
    <dgm:cxn modelId="{25EDBFDD-E53B-418F-B5FC-C772F390300F}" type="presParOf" srcId="{EB63C826-E767-4EC4-AA9A-7510E82942F7}" destId="{6D6CD62F-4889-45C2-9864-6FB90F6F2927}" srcOrd="0" destOrd="0" presId="urn:microsoft.com/office/officeart/2005/8/layout/matrix3"/>
    <dgm:cxn modelId="{5AF8C277-F1A0-48E8-ABE6-C1AD9CDFD70F}" type="presParOf" srcId="{EB63C826-E767-4EC4-AA9A-7510E82942F7}" destId="{E7B9F4F9-A2EB-49CA-A7F8-8306D7126D34}" srcOrd="1" destOrd="0" presId="urn:microsoft.com/office/officeart/2005/8/layout/matrix3"/>
    <dgm:cxn modelId="{AFAD5951-9F63-4464-ADE4-3CCF286AAC33}" type="presParOf" srcId="{EB63C826-E767-4EC4-AA9A-7510E82942F7}" destId="{0CE5F6BE-6B7A-4A0A-AB3C-D5482F043EB1}" srcOrd="2" destOrd="0" presId="urn:microsoft.com/office/officeart/2005/8/layout/matrix3"/>
    <dgm:cxn modelId="{BBF1C8AD-D9B4-4207-9316-8D189E954B06}" type="presParOf" srcId="{EB63C826-E767-4EC4-AA9A-7510E82942F7}" destId="{F2C6A6B7-AB57-4322-8F08-24BF71C9359C}" srcOrd="3" destOrd="0" presId="urn:microsoft.com/office/officeart/2005/8/layout/matrix3"/>
    <dgm:cxn modelId="{57298AA6-CB09-4DF7-8052-2205BB8EB76C}" type="presParOf" srcId="{EB63C826-E767-4EC4-AA9A-7510E82942F7}" destId="{A06EDE31-4DEA-41E7-9BFE-9C18DE0E7E7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FABA7-DD4F-4E4E-B191-00C72BCADE2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A075A75-C6BA-498F-8E01-A0B9C8C47120}">
      <dgm:prSet/>
      <dgm:spPr/>
      <dgm:t>
        <a:bodyPr/>
        <a:lstStyle/>
        <a:p>
          <a:r>
            <a:rPr lang="en-GB" dirty="0"/>
            <a:t>• Give me the opportunity to go to groups and meet other children</a:t>
          </a:r>
          <a:endParaRPr lang="en-US" dirty="0"/>
        </a:p>
      </dgm:t>
    </dgm:pt>
    <dgm:pt modelId="{18C5CCD9-494C-4DBD-88F5-C5CB64185E90}" type="parTrans" cxnId="{975A39B8-84AC-4589-9AEE-0C86E1BB30DF}">
      <dgm:prSet/>
      <dgm:spPr/>
      <dgm:t>
        <a:bodyPr/>
        <a:lstStyle/>
        <a:p>
          <a:endParaRPr lang="en-US"/>
        </a:p>
      </dgm:t>
    </dgm:pt>
    <dgm:pt modelId="{A0D78E5A-D8FC-43ED-80ED-BA0EF43E9DB5}" type="sibTrans" cxnId="{975A39B8-84AC-4589-9AEE-0C86E1BB30DF}">
      <dgm:prSet/>
      <dgm:spPr/>
      <dgm:t>
        <a:bodyPr/>
        <a:lstStyle/>
        <a:p>
          <a:endParaRPr lang="en-US"/>
        </a:p>
      </dgm:t>
    </dgm:pt>
    <dgm:pt modelId="{2F48932A-FE60-4236-B284-8A68AD1A1190}">
      <dgm:prSet/>
      <dgm:spPr/>
      <dgm:t>
        <a:bodyPr/>
        <a:lstStyle/>
        <a:p>
          <a:r>
            <a:rPr lang="en-GB" dirty="0"/>
            <a:t>• Give me experiences of being left with other adults and family members</a:t>
          </a:r>
          <a:endParaRPr lang="en-US" dirty="0"/>
        </a:p>
      </dgm:t>
    </dgm:pt>
    <dgm:pt modelId="{42506BC7-37AF-4A38-B2F0-28B254CA6367}" type="parTrans" cxnId="{2669A92A-9D7B-4DB9-8BD1-C1DBB2CFE9AA}">
      <dgm:prSet/>
      <dgm:spPr/>
      <dgm:t>
        <a:bodyPr/>
        <a:lstStyle/>
        <a:p>
          <a:endParaRPr lang="en-US"/>
        </a:p>
      </dgm:t>
    </dgm:pt>
    <dgm:pt modelId="{2E5F2A24-06DB-401B-9F7E-97379E751955}" type="sibTrans" cxnId="{2669A92A-9D7B-4DB9-8BD1-C1DBB2CFE9AA}">
      <dgm:prSet/>
      <dgm:spPr/>
      <dgm:t>
        <a:bodyPr/>
        <a:lstStyle/>
        <a:p>
          <a:endParaRPr lang="en-US"/>
        </a:p>
      </dgm:t>
    </dgm:pt>
    <dgm:pt modelId="{33A95303-A0BB-46D9-BC81-1506FD08E732}">
      <dgm:prSet/>
      <dgm:spPr/>
      <dgm:t>
        <a:bodyPr/>
        <a:lstStyle/>
        <a:p>
          <a:r>
            <a:rPr lang="en-GB" dirty="0"/>
            <a:t>• Take me to children's centre groups, toddler groups, pre-school/Nursery</a:t>
          </a:r>
          <a:endParaRPr lang="en-US" dirty="0"/>
        </a:p>
      </dgm:t>
    </dgm:pt>
    <dgm:pt modelId="{EC9F11D3-310B-463F-A3E0-1C11F4067953}" type="parTrans" cxnId="{1C370628-EEAE-49D1-BD54-0AA994CAF3BD}">
      <dgm:prSet/>
      <dgm:spPr/>
      <dgm:t>
        <a:bodyPr/>
        <a:lstStyle/>
        <a:p>
          <a:endParaRPr lang="en-US"/>
        </a:p>
      </dgm:t>
    </dgm:pt>
    <dgm:pt modelId="{E333931A-1CD2-43F1-A74B-2C61E4594E7C}" type="sibTrans" cxnId="{1C370628-EEAE-49D1-BD54-0AA994CAF3BD}">
      <dgm:prSet/>
      <dgm:spPr/>
      <dgm:t>
        <a:bodyPr/>
        <a:lstStyle/>
        <a:p>
          <a:endParaRPr lang="en-US"/>
        </a:p>
      </dgm:t>
    </dgm:pt>
    <dgm:pt modelId="{D97A18B1-3550-4A3F-9480-82844323E448}">
      <dgm:prSet/>
      <dgm:spPr/>
      <dgm:t>
        <a:bodyPr/>
        <a:lstStyle/>
        <a:p>
          <a:r>
            <a:rPr lang="en-GB" dirty="0"/>
            <a:t>• Give me the chance to talk to new grown-ups when you are there</a:t>
          </a:r>
          <a:endParaRPr lang="en-US" dirty="0"/>
        </a:p>
      </dgm:t>
    </dgm:pt>
    <dgm:pt modelId="{C114AFA7-3B49-4543-BE51-437FC110F960}" type="parTrans" cxnId="{DFB8A9CF-50F3-4180-87C6-722F65A21809}">
      <dgm:prSet/>
      <dgm:spPr/>
      <dgm:t>
        <a:bodyPr/>
        <a:lstStyle/>
        <a:p>
          <a:endParaRPr lang="en-US"/>
        </a:p>
      </dgm:t>
    </dgm:pt>
    <dgm:pt modelId="{36B89818-3363-40CF-91B3-655123442DC9}" type="sibTrans" cxnId="{DFB8A9CF-50F3-4180-87C6-722F65A21809}">
      <dgm:prSet/>
      <dgm:spPr/>
      <dgm:t>
        <a:bodyPr/>
        <a:lstStyle/>
        <a:p>
          <a:endParaRPr lang="en-US"/>
        </a:p>
      </dgm:t>
    </dgm:pt>
    <dgm:pt modelId="{A2C429CE-F8A2-4C60-B501-05A4D98601B9}" type="pres">
      <dgm:prSet presAssocID="{547FABA7-DD4F-4E4E-B191-00C72BCADE2A}" presName="diagram" presStyleCnt="0">
        <dgm:presLayoutVars>
          <dgm:dir/>
          <dgm:resizeHandles val="exact"/>
        </dgm:presLayoutVars>
      </dgm:prSet>
      <dgm:spPr/>
    </dgm:pt>
    <dgm:pt modelId="{10130AEC-8863-4EF5-B6F3-05C9321B704C}" type="pres">
      <dgm:prSet presAssocID="{BA075A75-C6BA-498F-8E01-A0B9C8C47120}" presName="node" presStyleLbl="node1" presStyleIdx="0" presStyleCnt="4">
        <dgm:presLayoutVars>
          <dgm:bulletEnabled val="1"/>
        </dgm:presLayoutVars>
      </dgm:prSet>
      <dgm:spPr/>
    </dgm:pt>
    <dgm:pt modelId="{5E41050C-86A4-4719-846F-B39B0562A7BB}" type="pres">
      <dgm:prSet presAssocID="{A0D78E5A-D8FC-43ED-80ED-BA0EF43E9DB5}" presName="sibTrans" presStyleCnt="0"/>
      <dgm:spPr/>
    </dgm:pt>
    <dgm:pt modelId="{B2D0CF51-8736-43C2-AD0E-B68732892F7D}" type="pres">
      <dgm:prSet presAssocID="{2F48932A-FE60-4236-B284-8A68AD1A1190}" presName="node" presStyleLbl="node1" presStyleIdx="1" presStyleCnt="4">
        <dgm:presLayoutVars>
          <dgm:bulletEnabled val="1"/>
        </dgm:presLayoutVars>
      </dgm:prSet>
      <dgm:spPr/>
    </dgm:pt>
    <dgm:pt modelId="{7309BCEB-2B54-4C0C-B0A5-2583C88E5C0E}" type="pres">
      <dgm:prSet presAssocID="{2E5F2A24-06DB-401B-9F7E-97379E751955}" presName="sibTrans" presStyleCnt="0"/>
      <dgm:spPr/>
    </dgm:pt>
    <dgm:pt modelId="{577E47AE-F4BE-486F-9C70-895C98CDC4F6}" type="pres">
      <dgm:prSet presAssocID="{33A95303-A0BB-46D9-BC81-1506FD08E732}" presName="node" presStyleLbl="node1" presStyleIdx="2" presStyleCnt="4">
        <dgm:presLayoutVars>
          <dgm:bulletEnabled val="1"/>
        </dgm:presLayoutVars>
      </dgm:prSet>
      <dgm:spPr/>
    </dgm:pt>
    <dgm:pt modelId="{D6881360-41F0-442C-80DA-046D9EFEF9C9}" type="pres">
      <dgm:prSet presAssocID="{E333931A-1CD2-43F1-A74B-2C61E4594E7C}" presName="sibTrans" presStyleCnt="0"/>
      <dgm:spPr/>
    </dgm:pt>
    <dgm:pt modelId="{BE56103A-D971-49BB-80F2-E7A834AD7A6F}" type="pres">
      <dgm:prSet presAssocID="{D97A18B1-3550-4A3F-9480-82844323E448}" presName="node" presStyleLbl="node1" presStyleIdx="3" presStyleCnt="4">
        <dgm:presLayoutVars>
          <dgm:bulletEnabled val="1"/>
        </dgm:presLayoutVars>
      </dgm:prSet>
      <dgm:spPr/>
    </dgm:pt>
  </dgm:ptLst>
  <dgm:cxnLst>
    <dgm:cxn modelId="{52FE6002-56BF-4677-A8EB-2B603B7D19CA}" type="presOf" srcId="{547FABA7-DD4F-4E4E-B191-00C72BCADE2A}" destId="{A2C429CE-F8A2-4C60-B501-05A4D98601B9}" srcOrd="0" destOrd="0" presId="urn:microsoft.com/office/officeart/2005/8/layout/default"/>
    <dgm:cxn modelId="{C31F4116-714F-4B42-91FD-E3BB42BFE445}" type="presOf" srcId="{D97A18B1-3550-4A3F-9480-82844323E448}" destId="{BE56103A-D971-49BB-80F2-E7A834AD7A6F}" srcOrd="0" destOrd="0" presId="urn:microsoft.com/office/officeart/2005/8/layout/default"/>
    <dgm:cxn modelId="{1C370628-EEAE-49D1-BD54-0AA994CAF3BD}" srcId="{547FABA7-DD4F-4E4E-B191-00C72BCADE2A}" destId="{33A95303-A0BB-46D9-BC81-1506FD08E732}" srcOrd="2" destOrd="0" parTransId="{EC9F11D3-310B-463F-A3E0-1C11F4067953}" sibTransId="{E333931A-1CD2-43F1-A74B-2C61E4594E7C}"/>
    <dgm:cxn modelId="{2669A92A-9D7B-4DB9-8BD1-C1DBB2CFE9AA}" srcId="{547FABA7-DD4F-4E4E-B191-00C72BCADE2A}" destId="{2F48932A-FE60-4236-B284-8A68AD1A1190}" srcOrd="1" destOrd="0" parTransId="{42506BC7-37AF-4A38-B2F0-28B254CA6367}" sibTransId="{2E5F2A24-06DB-401B-9F7E-97379E751955}"/>
    <dgm:cxn modelId="{2AD00E9B-12B4-4708-AE5C-2339D8243195}" type="presOf" srcId="{2F48932A-FE60-4236-B284-8A68AD1A1190}" destId="{B2D0CF51-8736-43C2-AD0E-B68732892F7D}" srcOrd="0" destOrd="0" presId="urn:microsoft.com/office/officeart/2005/8/layout/default"/>
    <dgm:cxn modelId="{975A39B8-84AC-4589-9AEE-0C86E1BB30DF}" srcId="{547FABA7-DD4F-4E4E-B191-00C72BCADE2A}" destId="{BA075A75-C6BA-498F-8E01-A0B9C8C47120}" srcOrd="0" destOrd="0" parTransId="{18C5CCD9-494C-4DBD-88F5-C5CB64185E90}" sibTransId="{A0D78E5A-D8FC-43ED-80ED-BA0EF43E9DB5}"/>
    <dgm:cxn modelId="{C067FFC6-3167-4B5C-B8A7-C59640A188C9}" type="presOf" srcId="{BA075A75-C6BA-498F-8E01-A0B9C8C47120}" destId="{10130AEC-8863-4EF5-B6F3-05C9321B704C}" srcOrd="0" destOrd="0" presId="urn:microsoft.com/office/officeart/2005/8/layout/default"/>
    <dgm:cxn modelId="{DFB8A9CF-50F3-4180-87C6-722F65A21809}" srcId="{547FABA7-DD4F-4E4E-B191-00C72BCADE2A}" destId="{D97A18B1-3550-4A3F-9480-82844323E448}" srcOrd="3" destOrd="0" parTransId="{C114AFA7-3B49-4543-BE51-437FC110F960}" sibTransId="{36B89818-3363-40CF-91B3-655123442DC9}"/>
    <dgm:cxn modelId="{A49575F5-EB15-41FB-A7EA-43B83B318EC6}" type="presOf" srcId="{33A95303-A0BB-46D9-BC81-1506FD08E732}" destId="{577E47AE-F4BE-486F-9C70-895C98CDC4F6}" srcOrd="0" destOrd="0" presId="urn:microsoft.com/office/officeart/2005/8/layout/default"/>
    <dgm:cxn modelId="{A5BBB077-5307-4527-A791-9F14153A1C51}" type="presParOf" srcId="{A2C429CE-F8A2-4C60-B501-05A4D98601B9}" destId="{10130AEC-8863-4EF5-B6F3-05C9321B704C}" srcOrd="0" destOrd="0" presId="urn:microsoft.com/office/officeart/2005/8/layout/default"/>
    <dgm:cxn modelId="{B4C8B1B3-D65D-4312-A7D5-AF3BDAA9C5C2}" type="presParOf" srcId="{A2C429CE-F8A2-4C60-B501-05A4D98601B9}" destId="{5E41050C-86A4-4719-846F-B39B0562A7BB}" srcOrd="1" destOrd="0" presId="urn:microsoft.com/office/officeart/2005/8/layout/default"/>
    <dgm:cxn modelId="{F11D0641-EE00-4408-8891-867029C1DCF1}" type="presParOf" srcId="{A2C429CE-F8A2-4C60-B501-05A4D98601B9}" destId="{B2D0CF51-8736-43C2-AD0E-B68732892F7D}" srcOrd="2" destOrd="0" presId="urn:microsoft.com/office/officeart/2005/8/layout/default"/>
    <dgm:cxn modelId="{4FFE2622-2C87-415D-AC81-9DB89E8ED7F6}" type="presParOf" srcId="{A2C429CE-F8A2-4C60-B501-05A4D98601B9}" destId="{7309BCEB-2B54-4C0C-B0A5-2583C88E5C0E}" srcOrd="3" destOrd="0" presId="urn:microsoft.com/office/officeart/2005/8/layout/default"/>
    <dgm:cxn modelId="{C4ED0F44-42B6-4971-AF1F-4E7161C60132}" type="presParOf" srcId="{A2C429CE-F8A2-4C60-B501-05A4D98601B9}" destId="{577E47AE-F4BE-486F-9C70-895C98CDC4F6}" srcOrd="4" destOrd="0" presId="urn:microsoft.com/office/officeart/2005/8/layout/default"/>
    <dgm:cxn modelId="{6E41E0BC-D551-4D39-AF11-2DD3B096AB64}" type="presParOf" srcId="{A2C429CE-F8A2-4C60-B501-05A4D98601B9}" destId="{D6881360-41F0-442C-80DA-046D9EFEF9C9}" srcOrd="5" destOrd="0" presId="urn:microsoft.com/office/officeart/2005/8/layout/default"/>
    <dgm:cxn modelId="{3F34BEDE-D4B4-4365-AEDC-824A973D87B9}" type="presParOf" srcId="{A2C429CE-F8A2-4C60-B501-05A4D98601B9}" destId="{BE56103A-D971-49BB-80F2-E7A834AD7A6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81EBD7-787B-4ADF-BD85-BCA9AF815A9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50C707F-CF42-4880-90CF-F85B4B0A2C2D}">
      <dgm:prSet/>
      <dgm:spPr/>
      <dgm:t>
        <a:bodyPr/>
        <a:lstStyle/>
        <a:p>
          <a:r>
            <a:rPr lang="en-GB"/>
            <a:t>Constipation is due to poor parenting and lazy children</a:t>
          </a:r>
          <a:endParaRPr lang="en-US"/>
        </a:p>
      </dgm:t>
    </dgm:pt>
    <dgm:pt modelId="{9D720F76-F7B7-40D2-A2ED-CA45A81D7068}" type="parTrans" cxnId="{1EADDAEB-E154-4B1F-A5C2-503B27F1B1C3}">
      <dgm:prSet/>
      <dgm:spPr/>
      <dgm:t>
        <a:bodyPr/>
        <a:lstStyle/>
        <a:p>
          <a:endParaRPr lang="en-US"/>
        </a:p>
      </dgm:t>
    </dgm:pt>
    <dgm:pt modelId="{41DD427D-296E-48FB-84FE-AC1B8A0DDB4E}" type="sibTrans" cxnId="{1EADDAEB-E154-4B1F-A5C2-503B27F1B1C3}">
      <dgm:prSet/>
      <dgm:spPr/>
      <dgm:t>
        <a:bodyPr/>
        <a:lstStyle/>
        <a:p>
          <a:endParaRPr lang="en-US"/>
        </a:p>
      </dgm:t>
    </dgm:pt>
    <dgm:pt modelId="{7156418B-62CC-4894-B1F0-CFC020ED9843}">
      <dgm:prSet/>
      <dgm:spPr/>
      <dgm:t>
        <a:bodyPr/>
        <a:lstStyle/>
        <a:p>
          <a:r>
            <a:rPr lang="en-GB"/>
            <a:t>Constipation means you can’t poo</a:t>
          </a:r>
          <a:endParaRPr lang="en-US"/>
        </a:p>
      </dgm:t>
    </dgm:pt>
    <dgm:pt modelId="{C658ECD9-05F5-4A5D-B960-42FA440F85B0}" type="parTrans" cxnId="{CA5306BB-7CD6-4FBF-873C-9BC2FE22B103}">
      <dgm:prSet/>
      <dgm:spPr/>
      <dgm:t>
        <a:bodyPr/>
        <a:lstStyle/>
        <a:p>
          <a:endParaRPr lang="en-US"/>
        </a:p>
      </dgm:t>
    </dgm:pt>
    <dgm:pt modelId="{BE370BD1-ED96-40E6-9225-AA49F4B4F5B8}" type="sibTrans" cxnId="{CA5306BB-7CD6-4FBF-873C-9BC2FE22B103}">
      <dgm:prSet/>
      <dgm:spPr/>
      <dgm:t>
        <a:bodyPr/>
        <a:lstStyle/>
        <a:p>
          <a:endParaRPr lang="en-US"/>
        </a:p>
      </dgm:t>
    </dgm:pt>
    <dgm:pt modelId="{A8696B0B-C1A8-4303-A4AB-044E10E82C41}">
      <dgm:prSet/>
      <dgm:spPr/>
      <dgm:t>
        <a:bodyPr/>
        <a:lstStyle/>
        <a:p>
          <a:r>
            <a:rPr lang="en-GB"/>
            <a:t>Laxatives are dangerous and shouldn’t be used regularly</a:t>
          </a:r>
          <a:endParaRPr lang="en-US"/>
        </a:p>
      </dgm:t>
    </dgm:pt>
    <dgm:pt modelId="{96FDF136-1EF9-4312-8D9D-0055DF26916B}" type="parTrans" cxnId="{D07B6F95-3A4F-48FD-9929-03CEEC314D99}">
      <dgm:prSet/>
      <dgm:spPr/>
      <dgm:t>
        <a:bodyPr/>
        <a:lstStyle/>
        <a:p>
          <a:endParaRPr lang="en-US"/>
        </a:p>
      </dgm:t>
    </dgm:pt>
    <dgm:pt modelId="{C005E30A-C83D-4835-A3AC-FA60DD6CA5EF}" type="sibTrans" cxnId="{D07B6F95-3A4F-48FD-9929-03CEEC314D99}">
      <dgm:prSet/>
      <dgm:spPr/>
      <dgm:t>
        <a:bodyPr/>
        <a:lstStyle/>
        <a:p>
          <a:endParaRPr lang="en-US"/>
        </a:p>
      </dgm:t>
    </dgm:pt>
    <dgm:pt modelId="{E9B8760D-241D-41B5-A0A3-B65CAF84D9DB}">
      <dgm:prSet/>
      <dgm:spPr/>
      <dgm:t>
        <a:bodyPr/>
        <a:lstStyle/>
        <a:p>
          <a:r>
            <a:rPr lang="en-GB"/>
            <a:t>Constipation can be cured if you eat healthily</a:t>
          </a:r>
          <a:endParaRPr lang="en-US"/>
        </a:p>
      </dgm:t>
    </dgm:pt>
    <dgm:pt modelId="{388EE171-80FA-4074-B9B2-9169CE6E98F5}" type="parTrans" cxnId="{64EAC96A-2136-4CCC-B2E3-0EFBABB08A3C}">
      <dgm:prSet/>
      <dgm:spPr/>
      <dgm:t>
        <a:bodyPr/>
        <a:lstStyle/>
        <a:p>
          <a:endParaRPr lang="en-US"/>
        </a:p>
      </dgm:t>
    </dgm:pt>
    <dgm:pt modelId="{35C0BA35-F61D-4F4F-90B0-FCD5141E5E8C}" type="sibTrans" cxnId="{64EAC96A-2136-4CCC-B2E3-0EFBABB08A3C}">
      <dgm:prSet/>
      <dgm:spPr/>
      <dgm:t>
        <a:bodyPr/>
        <a:lstStyle/>
        <a:p>
          <a:endParaRPr lang="en-US"/>
        </a:p>
      </dgm:t>
    </dgm:pt>
    <dgm:pt modelId="{B2A5E619-CA46-4089-9807-87484AFFCF9B}">
      <dgm:prSet/>
      <dgm:spPr/>
      <dgm:t>
        <a:bodyPr/>
        <a:lstStyle/>
        <a:p>
          <a:r>
            <a:rPr lang="en-GB"/>
            <a:t>Don’t google information about health, it just makes you worry</a:t>
          </a:r>
          <a:endParaRPr lang="en-US"/>
        </a:p>
      </dgm:t>
    </dgm:pt>
    <dgm:pt modelId="{94835448-9735-4447-A4AF-F5ED1CA7CF53}" type="parTrans" cxnId="{9ACA10C6-79B6-4CC8-9294-CA00AF4170E9}">
      <dgm:prSet/>
      <dgm:spPr/>
      <dgm:t>
        <a:bodyPr/>
        <a:lstStyle/>
        <a:p>
          <a:endParaRPr lang="en-US"/>
        </a:p>
      </dgm:t>
    </dgm:pt>
    <dgm:pt modelId="{2F5A82B2-095F-4451-B86F-D0FF41C97111}" type="sibTrans" cxnId="{9ACA10C6-79B6-4CC8-9294-CA00AF4170E9}">
      <dgm:prSet/>
      <dgm:spPr/>
      <dgm:t>
        <a:bodyPr/>
        <a:lstStyle/>
        <a:p>
          <a:endParaRPr lang="en-US"/>
        </a:p>
      </dgm:t>
    </dgm:pt>
    <dgm:pt modelId="{8D186B59-8BC9-4D81-B4B1-AEB8D0DDC0F4}" type="pres">
      <dgm:prSet presAssocID="{B281EBD7-787B-4ADF-BD85-BCA9AF815A9E}" presName="linear" presStyleCnt="0">
        <dgm:presLayoutVars>
          <dgm:animLvl val="lvl"/>
          <dgm:resizeHandles val="exact"/>
        </dgm:presLayoutVars>
      </dgm:prSet>
      <dgm:spPr/>
    </dgm:pt>
    <dgm:pt modelId="{3FCA0AAD-A419-4784-BBFB-67DF01D5A225}" type="pres">
      <dgm:prSet presAssocID="{E50C707F-CF42-4880-90CF-F85B4B0A2C2D}" presName="parentText" presStyleLbl="node1" presStyleIdx="0" presStyleCnt="5">
        <dgm:presLayoutVars>
          <dgm:chMax val="0"/>
          <dgm:bulletEnabled val="1"/>
        </dgm:presLayoutVars>
      </dgm:prSet>
      <dgm:spPr/>
    </dgm:pt>
    <dgm:pt modelId="{45089B3D-8EEC-424B-8AAD-9F45687DB342}" type="pres">
      <dgm:prSet presAssocID="{41DD427D-296E-48FB-84FE-AC1B8A0DDB4E}" presName="spacer" presStyleCnt="0"/>
      <dgm:spPr/>
    </dgm:pt>
    <dgm:pt modelId="{AFC612FE-B77B-4981-9C16-C2E244EB71B9}" type="pres">
      <dgm:prSet presAssocID="{7156418B-62CC-4894-B1F0-CFC020ED9843}" presName="parentText" presStyleLbl="node1" presStyleIdx="1" presStyleCnt="5">
        <dgm:presLayoutVars>
          <dgm:chMax val="0"/>
          <dgm:bulletEnabled val="1"/>
        </dgm:presLayoutVars>
      </dgm:prSet>
      <dgm:spPr/>
    </dgm:pt>
    <dgm:pt modelId="{63B13A09-31C5-42F7-B700-7E3393D481B2}" type="pres">
      <dgm:prSet presAssocID="{BE370BD1-ED96-40E6-9225-AA49F4B4F5B8}" presName="spacer" presStyleCnt="0"/>
      <dgm:spPr/>
    </dgm:pt>
    <dgm:pt modelId="{54CB3E7E-8282-4918-8188-BCB2CE928A3D}" type="pres">
      <dgm:prSet presAssocID="{A8696B0B-C1A8-4303-A4AB-044E10E82C41}" presName="parentText" presStyleLbl="node1" presStyleIdx="2" presStyleCnt="5">
        <dgm:presLayoutVars>
          <dgm:chMax val="0"/>
          <dgm:bulletEnabled val="1"/>
        </dgm:presLayoutVars>
      </dgm:prSet>
      <dgm:spPr/>
    </dgm:pt>
    <dgm:pt modelId="{CBFB27B0-932C-47E4-8128-6E00C26C5EC3}" type="pres">
      <dgm:prSet presAssocID="{C005E30A-C83D-4835-A3AC-FA60DD6CA5EF}" presName="spacer" presStyleCnt="0"/>
      <dgm:spPr/>
    </dgm:pt>
    <dgm:pt modelId="{2CBCDED4-43D4-44BF-83DA-EA44DD87A268}" type="pres">
      <dgm:prSet presAssocID="{E9B8760D-241D-41B5-A0A3-B65CAF84D9DB}" presName="parentText" presStyleLbl="node1" presStyleIdx="3" presStyleCnt="5">
        <dgm:presLayoutVars>
          <dgm:chMax val="0"/>
          <dgm:bulletEnabled val="1"/>
        </dgm:presLayoutVars>
      </dgm:prSet>
      <dgm:spPr/>
    </dgm:pt>
    <dgm:pt modelId="{4F979A4D-19A1-41B2-98F4-22D105117377}" type="pres">
      <dgm:prSet presAssocID="{35C0BA35-F61D-4F4F-90B0-FCD5141E5E8C}" presName="spacer" presStyleCnt="0"/>
      <dgm:spPr/>
    </dgm:pt>
    <dgm:pt modelId="{EFA08EDE-5464-4455-9BF9-F64952355DE4}" type="pres">
      <dgm:prSet presAssocID="{B2A5E619-CA46-4089-9807-87484AFFCF9B}" presName="parentText" presStyleLbl="node1" presStyleIdx="4" presStyleCnt="5">
        <dgm:presLayoutVars>
          <dgm:chMax val="0"/>
          <dgm:bulletEnabled val="1"/>
        </dgm:presLayoutVars>
      </dgm:prSet>
      <dgm:spPr/>
    </dgm:pt>
  </dgm:ptLst>
  <dgm:cxnLst>
    <dgm:cxn modelId="{1AA66226-A4EC-4B75-AB93-CE415283513B}" type="presOf" srcId="{A8696B0B-C1A8-4303-A4AB-044E10E82C41}" destId="{54CB3E7E-8282-4918-8188-BCB2CE928A3D}" srcOrd="0" destOrd="0" presId="urn:microsoft.com/office/officeart/2005/8/layout/vList2"/>
    <dgm:cxn modelId="{64EAC96A-2136-4CCC-B2E3-0EFBABB08A3C}" srcId="{B281EBD7-787B-4ADF-BD85-BCA9AF815A9E}" destId="{E9B8760D-241D-41B5-A0A3-B65CAF84D9DB}" srcOrd="3" destOrd="0" parTransId="{388EE171-80FA-4074-B9B2-9169CE6E98F5}" sibTransId="{35C0BA35-F61D-4F4F-90B0-FCD5141E5E8C}"/>
    <dgm:cxn modelId="{A417568A-D013-4CC0-88BE-37CC6F4DCA71}" type="presOf" srcId="{7156418B-62CC-4894-B1F0-CFC020ED9843}" destId="{AFC612FE-B77B-4981-9C16-C2E244EB71B9}" srcOrd="0" destOrd="0" presId="urn:microsoft.com/office/officeart/2005/8/layout/vList2"/>
    <dgm:cxn modelId="{D07B6F95-3A4F-48FD-9929-03CEEC314D99}" srcId="{B281EBD7-787B-4ADF-BD85-BCA9AF815A9E}" destId="{A8696B0B-C1A8-4303-A4AB-044E10E82C41}" srcOrd="2" destOrd="0" parTransId="{96FDF136-1EF9-4312-8D9D-0055DF26916B}" sibTransId="{C005E30A-C83D-4835-A3AC-FA60DD6CA5EF}"/>
    <dgm:cxn modelId="{DEB50AA5-49F8-47FA-B88A-67940D9597FE}" type="presOf" srcId="{B2A5E619-CA46-4089-9807-87484AFFCF9B}" destId="{EFA08EDE-5464-4455-9BF9-F64952355DE4}" srcOrd="0" destOrd="0" presId="urn:microsoft.com/office/officeart/2005/8/layout/vList2"/>
    <dgm:cxn modelId="{CA5306BB-7CD6-4FBF-873C-9BC2FE22B103}" srcId="{B281EBD7-787B-4ADF-BD85-BCA9AF815A9E}" destId="{7156418B-62CC-4894-B1F0-CFC020ED9843}" srcOrd="1" destOrd="0" parTransId="{C658ECD9-05F5-4A5D-B960-42FA440F85B0}" sibTransId="{BE370BD1-ED96-40E6-9225-AA49F4B4F5B8}"/>
    <dgm:cxn modelId="{9ACA10C6-79B6-4CC8-9294-CA00AF4170E9}" srcId="{B281EBD7-787B-4ADF-BD85-BCA9AF815A9E}" destId="{B2A5E619-CA46-4089-9807-87484AFFCF9B}" srcOrd="4" destOrd="0" parTransId="{94835448-9735-4447-A4AF-F5ED1CA7CF53}" sibTransId="{2F5A82B2-095F-4451-B86F-D0FF41C97111}"/>
    <dgm:cxn modelId="{738885CA-3153-4043-8C90-46DA258359C6}" type="presOf" srcId="{E50C707F-CF42-4880-90CF-F85B4B0A2C2D}" destId="{3FCA0AAD-A419-4784-BBFB-67DF01D5A225}" srcOrd="0" destOrd="0" presId="urn:microsoft.com/office/officeart/2005/8/layout/vList2"/>
    <dgm:cxn modelId="{1EADDAEB-E154-4B1F-A5C2-503B27F1B1C3}" srcId="{B281EBD7-787B-4ADF-BD85-BCA9AF815A9E}" destId="{E50C707F-CF42-4880-90CF-F85B4B0A2C2D}" srcOrd="0" destOrd="0" parTransId="{9D720F76-F7B7-40D2-A2ED-CA45A81D7068}" sibTransId="{41DD427D-296E-48FB-84FE-AC1B8A0DDB4E}"/>
    <dgm:cxn modelId="{66F6F1EB-63BB-470E-8063-079B7AB756B9}" type="presOf" srcId="{B281EBD7-787B-4ADF-BD85-BCA9AF815A9E}" destId="{8D186B59-8BC9-4D81-B4B1-AEB8D0DDC0F4}" srcOrd="0" destOrd="0" presId="urn:microsoft.com/office/officeart/2005/8/layout/vList2"/>
    <dgm:cxn modelId="{898C03F6-2374-459C-B6DA-8F20E9CCC1F5}" type="presOf" srcId="{E9B8760D-241D-41B5-A0A3-B65CAF84D9DB}" destId="{2CBCDED4-43D4-44BF-83DA-EA44DD87A268}" srcOrd="0" destOrd="0" presId="urn:microsoft.com/office/officeart/2005/8/layout/vList2"/>
    <dgm:cxn modelId="{F5DC5CE4-3918-41DD-947D-4A262EACE612}" type="presParOf" srcId="{8D186B59-8BC9-4D81-B4B1-AEB8D0DDC0F4}" destId="{3FCA0AAD-A419-4784-BBFB-67DF01D5A225}" srcOrd="0" destOrd="0" presId="urn:microsoft.com/office/officeart/2005/8/layout/vList2"/>
    <dgm:cxn modelId="{B25B0D98-82BC-4131-BE13-075AD86D9B6A}" type="presParOf" srcId="{8D186B59-8BC9-4D81-B4B1-AEB8D0DDC0F4}" destId="{45089B3D-8EEC-424B-8AAD-9F45687DB342}" srcOrd="1" destOrd="0" presId="urn:microsoft.com/office/officeart/2005/8/layout/vList2"/>
    <dgm:cxn modelId="{13D2D9B8-CEB1-433B-9D07-AC7BA2401877}" type="presParOf" srcId="{8D186B59-8BC9-4D81-B4B1-AEB8D0DDC0F4}" destId="{AFC612FE-B77B-4981-9C16-C2E244EB71B9}" srcOrd="2" destOrd="0" presId="urn:microsoft.com/office/officeart/2005/8/layout/vList2"/>
    <dgm:cxn modelId="{02BC7DB3-4F20-4018-9C73-94EBB34FF3E6}" type="presParOf" srcId="{8D186B59-8BC9-4D81-B4B1-AEB8D0DDC0F4}" destId="{63B13A09-31C5-42F7-B700-7E3393D481B2}" srcOrd="3" destOrd="0" presId="urn:microsoft.com/office/officeart/2005/8/layout/vList2"/>
    <dgm:cxn modelId="{B8D05B50-437E-47E3-8574-E4D43177A00F}" type="presParOf" srcId="{8D186B59-8BC9-4D81-B4B1-AEB8D0DDC0F4}" destId="{54CB3E7E-8282-4918-8188-BCB2CE928A3D}" srcOrd="4" destOrd="0" presId="urn:microsoft.com/office/officeart/2005/8/layout/vList2"/>
    <dgm:cxn modelId="{5AE6F978-1C37-4900-B99E-2A3D4CA1473E}" type="presParOf" srcId="{8D186B59-8BC9-4D81-B4B1-AEB8D0DDC0F4}" destId="{CBFB27B0-932C-47E4-8128-6E00C26C5EC3}" srcOrd="5" destOrd="0" presId="urn:microsoft.com/office/officeart/2005/8/layout/vList2"/>
    <dgm:cxn modelId="{ECCF15BC-458E-4C18-98FB-344B43537281}" type="presParOf" srcId="{8D186B59-8BC9-4D81-B4B1-AEB8D0DDC0F4}" destId="{2CBCDED4-43D4-44BF-83DA-EA44DD87A268}" srcOrd="6" destOrd="0" presId="urn:microsoft.com/office/officeart/2005/8/layout/vList2"/>
    <dgm:cxn modelId="{C7CCDB2D-A1C4-41F1-A875-D146AD71FE09}" type="presParOf" srcId="{8D186B59-8BC9-4D81-B4B1-AEB8D0DDC0F4}" destId="{4F979A4D-19A1-41B2-98F4-22D105117377}" srcOrd="7" destOrd="0" presId="urn:microsoft.com/office/officeart/2005/8/layout/vList2"/>
    <dgm:cxn modelId="{EC58118E-3CAE-4D65-9137-BA3985E76B0B}" type="presParOf" srcId="{8D186B59-8BC9-4D81-B4B1-AEB8D0DDC0F4}" destId="{EFA08EDE-5464-4455-9BF9-F64952355D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7BD14-1691-441C-A6C8-5D057CE3CBE9}">
      <dsp:nvSpPr>
        <dsp:cNvPr id="0" name=""/>
        <dsp:cNvSpPr/>
      </dsp:nvSpPr>
      <dsp:spPr>
        <a:xfrm>
          <a:off x="0" y="748969"/>
          <a:ext cx="5508710" cy="75859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Children with SEN cannot become continent</a:t>
          </a:r>
          <a:endParaRPr lang="en-US" sz="1900" kern="1200"/>
        </a:p>
      </dsp:txBody>
      <dsp:txXfrm>
        <a:off x="37032" y="786001"/>
        <a:ext cx="5434646" cy="684534"/>
      </dsp:txXfrm>
    </dsp:sp>
    <dsp:sp modelId="{5B24D933-AA24-4641-9203-2C8BF265A403}">
      <dsp:nvSpPr>
        <dsp:cNvPr id="0" name=""/>
        <dsp:cNvSpPr/>
      </dsp:nvSpPr>
      <dsp:spPr>
        <a:xfrm>
          <a:off x="0" y="1562287"/>
          <a:ext cx="5508710" cy="758598"/>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If a child is unaware of their toileting needs, they can never become continent</a:t>
          </a:r>
          <a:endParaRPr lang="en-US" sz="1900" kern="1200" dirty="0"/>
        </a:p>
      </dsp:txBody>
      <dsp:txXfrm>
        <a:off x="37032" y="1599319"/>
        <a:ext cx="5434646" cy="684534"/>
      </dsp:txXfrm>
    </dsp:sp>
    <dsp:sp modelId="{8E46BF42-BC61-4D42-8242-EB15AF52102B}">
      <dsp:nvSpPr>
        <dsp:cNvPr id="0" name=""/>
        <dsp:cNvSpPr/>
      </dsp:nvSpPr>
      <dsp:spPr>
        <a:xfrm>
          <a:off x="0" y="2375606"/>
          <a:ext cx="5508710" cy="758598"/>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If a child cannot undress themselves and sit on the toilet unaided, they will never be continent</a:t>
          </a:r>
          <a:endParaRPr lang="en-US" sz="1900" kern="1200"/>
        </a:p>
      </dsp:txBody>
      <dsp:txXfrm>
        <a:off x="37032" y="2412638"/>
        <a:ext cx="5434646" cy="684534"/>
      </dsp:txXfrm>
    </dsp:sp>
    <dsp:sp modelId="{96990861-8CD4-47C3-A605-C21BB086079F}">
      <dsp:nvSpPr>
        <dsp:cNvPr id="0" name=""/>
        <dsp:cNvSpPr/>
      </dsp:nvSpPr>
      <dsp:spPr>
        <a:xfrm>
          <a:off x="0" y="3188925"/>
          <a:ext cx="5508710" cy="758598"/>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If a child is scared of sitting on the toilet/pooing/weeing, they will never be continent</a:t>
          </a:r>
          <a:endParaRPr lang="en-US" sz="1900" kern="1200"/>
        </a:p>
      </dsp:txBody>
      <dsp:txXfrm>
        <a:off x="37032" y="3225957"/>
        <a:ext cx="5434646" cy="684534"/>
      </dsp:txXfrm>
    </dsp:sp>
    <dsp:sp modelId="{9DF7AA86-F328-4F95-9A5C-E9A5ACC0DD88}">
      <dsp:nvSpPr>
        <dsp:cNvPr id="0" name=""/>
        <dsp:cNvSpPr/>
      </dsp:nvSpPr>
      <dsp:spPr>
        <a:xfrm>
          <a:off x="0" y="4002244"/>
          <a:ext cx="5508710" cy="75859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“Free” pads are the answer to all your child’s continence needs</a:t>
          </a:r>
          <a:endParaRPr lang="en-US" sz="1900" kern="1200"/>
        </a:p>
      </dsp:txBody>
      <dsp:txXfrm>
        <a:off x="37032" y="4039276"/>
        <a:ext cx="5434646" cy="684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EF25C-CE86-4FC7-96A0-D3CBEDDE60B5}">
      <dsp:nvSpPr>
        <dsp:cNvPr id="0" name=""/>
        <dsp:cNvSpPr/>
      </dsp:nvSpPr>
      <dsp:spPr>
        <a:xfrm>
          <a:off x="0" y="475063"/>
          <a:ext cx="5508710" cy="14795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They may never be completely independent: they may rely on others to prompt them, or offer them practical help with using the toilet.</a:t>
          </a:r>
          <a:endParaRPr lang="en-US" sz="2100" kern="1200"/>
        </a:p>
      </dsp:txBody>
      <dsp:txXfrm>
        <a:off x="72227" y="547290"/>
        <a:ext cx="5364256" cy="1335120"/>
      </dsp:txXfrm>
    </dsp:sp>
    <dsp:sp modelId="{41B5EBC6-080D-486F-9A75-863117A2B7DB}">
      <dsp:nvSpPr>
        <dsp:cNvPr id="0" name=""/>
        <dsp:cNvSpPr/>
      </dsp:nvSpPr>
      <dsp:spPr>
        <a:xfrm>
          <a:off x="0" y="2015118"/>
          <a:ext cx="5508710" cy="1479574"/>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However becoming even partially continent can help someone to feel more comfortable, suffer fewer conditions such as constipation and UTIs, and feel more dignified. </a:t>
          </a:r>
          <a:endParaRPr lang="en-US" sz="2100" kern="1200" dirty="0"/>
        </a:p>
      </dsp:txBody>
      <dsp:txXfrm>
        <a:off x="72227" y="2087345"/>
        <a:ext cx="5364256" cy="1335120"/>
      </dsp:txXfrm>
    </dsp:sp>
    <dsp:sp modelId="{4BED5BDA-9B45-496A-A73A-82C5C20F5861}">
      <dsp:nvSpPr>
        <dsp:cNvPr id="0" name=""/>
        <dsp:cNvSpPr/>
      </dsp:nvSpPr>
      <dsp:spPr>
        <a:xfrm>
          <a:off x="0" y="3555173"/>
          <a:ext cx="5508710" cy="147957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your child has an EHCP, check if continence is in there, or think about having it added, so you can get some help with this.</a:t>
          </a:r>
        </a:p>
      </dsp:txBody>
      <dsp:txXfrm>
        <a:off x="72227" y="3627400"/>
        <a:ext cx="5364256" cy="133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CD62F-4889-45C2-9864-6FB90F6F2927}">
      <dsp:nvSpPr>
        <dsp:cNvPr id="0" name=""/>
        <dsp:cNvSpPr/>
      </dsp:nvSpPr>
      <dsp:spPr>
        <a:xfrm>
          <a:off x="606456" y="0"/>
          <a:ext cx="5453920" cy="54539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B9F4F9-A2EB-49CA-A7F8-8306D7126D34}">
      <dsp:nvSpPr>
        <dsp:cNvPr id="0" name=""/>
        <dsp:cNvSpPr/>
      </dsp:nvSpPr>
      <dsp:spPr>
        <a:xfrm>
          <a:off x="1124578" y="518122"/>
          <a:ext cx="2127028" cy="21270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Routine and consistency are the way forward. </a:t>
          </a:r>
          <a:endParaRPr lang="en-US" sz="1600" kern="1200"/>
        </a:p>
      </dsp:txBody>
      <dsp:txXfrm>
        <a:off x="1228411" y="621955"/>
        <a:ext cx="1919362" cy="1919362"/>
      </dsp:txXfrm>
    </dsp:sp>
    <dsp:sp modelId="{0CE5F6BE-6B7A-4A0A-AB3C-D5482F043EB1}">
      <dsp:nvSpPr>
        <dsp:cNvPr id="0" name=""/>
        <dsp:cNvSpPr/>
      </dsp:nvSpPr>
      <dsp:spPr>
        <a:xfrm>
          <a:off x="3415225" y="518122"/>
          <a:ext cx="2127028" cy="21270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Toileting is a habit which can be taught. Train your brain to go at certain times so you can predict when you will need to go.</a:t>
          </a:r>
          <a:endParaRPr lang="en-US" sz="1600" kern="1200"/>
        </a:p>
      </dsp:txBody>
      <dsp:txXfrm>
        <a:off x="3519058" y="621955"/>
        <a:ext cx="1919362" cy="1919362"/>
      </dsp:txXfrm>
    </dsp:sp>
    <dsp:sp modelId="{F2C6A6B7-AB57-4322-8F08-24BF71C9359C}">
      <dsp:nvSpPr>
        <dsp:cNvPr id="0" name=""/>
        <dsp:cNvSpPr/>
      </dsp:nvSpPr>
      <dsp:spPr>
        <a:xfrm>
          <a:off x="1124578" y="2808768"/>
          <a:ext cx="2127028" cy="21270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Teach the child to communicate when they need to go, either verbally or by using sign language, or picture cues.</a:t>
          </a:r>
          <a:endParaRPr lang="en-US" sz="1600" kern="1200" dirty="0"/>
        </a:p>
      </dsp:txBody>
      <dsp:txXfrm>
        <a:off x="1228411" y="2912601"/>
        <a:ext cx="1919362" cy="1919362"/>
      </dsp:txXfrm>
    </dsp:sp>
    <dsp:sp modelId="{A06EDE31-4DEA-41E7-9BFE-9C18DE0E7E77}">
      <dsp:nvSpPr>
        <dsp:cNvPr id="0" name=""/>
        <dsp:cNvSpPr/>
      </dsp:nvSpPr>
      <dsp:spPr>
        <a:xfrm>
          <a:off x="3415225" y="2808768"/>
          <a:ext cx="2127028" cy="21270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Even if the young person needs help to use the toilet, being continent in between can help with their physical health, confidence, and dignity.</a:t>
          </a:r>
          <a:endParaRPr lang="en-US" sz="1600" kern="1200" dirty="0"/>
        </a:p>
      </dsp:txBody>
      <dsp:txXfrm>
        <a:off x="3519058" y="2912601"/>
        <a:ext cx="1919362" cy="1919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30AEC-8863-4EF5-B6F3-05C9321B704C}">
      <dsp:nvSpPr>
        <dsp:cNvPr id="0" name=""/>
        <dsp:cNvSpPr/>
      </dsp:nvSpPr>
      <dsp:spPr>
        <a:xfrm>
          <a:off x="808" y="433969"/>
          <a:ext cx="3151733" cy="18910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 Give me the opportunity to go to groups and meet other children</a:t>
          </a:r>
          <a:endParaRPr lang="en-US" sz="2400" kern="1200" dirty="0"/>
        </a:p>
      </dsp:txBody>
      <dsp:txXfrm>
        <a:off x="808" y="433969"/>
        <a:ext cx="3151733" cy="1891039"/>
      </dsp:txXfrm>
    </dsp:sp>
    <dsp:sp modelId="{B2D0CF51-8736-43C2-AD0E-B68732892F7D}">
      <dsp:nvSpPr>
        <dsp:cNvPr id="0" name=""/>
        <dsp:cNvSpPr/>
      </dsp:nvSpPr>
      <dsp:spPr>
        <a:xfrm>
          <a:off x="3467714" y="433969"/>
          <a:ext cx="3151733" cy="18910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 Give me experiences of being left with other adults and family members</a:t>
          </a:r>
          <a:endParaRPr lang="en-US" sz="2400" kern="1200" dirty="0"/>
        </a:p>
      </dsp:txBody>
      <dsp:txXfrm>
        <a:off x="3467714" y="433969"/>
        <a:ext cx="3151733" cy="1891039"/>
      </dsp:txXfrm>
    </dsp:sp>
    <dsp:sp modelId="{577E47AE-F4BE-486F-9C70-895C98CDC4F6}">
      <dsp:nvSpPr>
        <dsp:cNvPr id="0" name=""/>
        <dsp:cNvSpPr/>
      </dsp:nvSpPr>
      <dsp:spPr>
        <a:xfrm>
          <a:off x="808" y="2640182"/>
          <a:ext cx="3151733" cy="18910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 Take me to children's centre groups, toddler groups, pre-school/Nursery</a:t>
          </a:r>
          <a:endParaRPr lang="en-US" sz="2400" kern="1200" dirty="0"/>
        </a:p>
      </dsp:txBody>
      <dsp:txXfrm>
        <a:off x="808" y="2640182"/>
        <a:ext cx="3151733" cy="1891039"/>
      </dsp:txXfrm>
    </dsp:sp>
    <dsp:sp modelId="{BE56103A-D971-49BB-80F2-E7A834AD7A6F}">
      <dsp:nvSpPr>
        <dsp:cNvPr id="0" name=""/>
        <dsp:cNvSpPr/>
      </dsp:nvSpPr>
      <dsp:spPr>
        <a:xfrm>
          <a:off x="3467714" y="2640182"/>
          <a:ext cx="3151733" cy="18910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 Give me the chance to talk to new grown-ups when you are there</a:t>
          </a:r>
          <a:endParaRPr lang="en-US" sz="2400" kern="1200" dirty="0"/>
        </a:p>
      </dsp:txBody>
      <dsp:txXfrm>
        <a:off x="3467714" y="2640182"/>
        <a:ext cx="3151733" cy="1891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A0AAD-A419-4784-BBFB-67DF01D5A225}">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Constipation is due to poor parenting and lazy children</a:t>
          </a:r>
          <a:endParaRPr lang="en-US" sz="2500" kern="1200"/>
        </a:p>
      </dsp:txBody>
      <dsp:txXfrm>
        <a:off x="48547" y="145256"/>
        <a:ext cx="6569739" cy="897406"/>
      </dsp:txXfrm>
    </dsp:sp>
    <dsp:sp modelId="{AFC612FE-B77B-4981-9C16-C2E244EB71B9}">
      <dsp:nvSpPr>
        <dsp:cNvPr id="0" name=""/>
        <dsp:cNvSpPr/>
      </dsp:nvSpPr>
      <dsp:spPr>
        <a:xfrm>
          <a:off x="0" y="1163209"/>
          <a:ext cx="6666833" cy="99450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Constipation means you can’t poo</a:t>
          </a:r>
          <a:endParaRPr lang="en-US" sz="2500" kern="1200"/>
        </a:p>
      </dsp:txBody>
      <dsp:txXfrm>
        <a:off x="48547" y="1211756"/>
        <a:ext cx="6569739" cy="897406"/>
      </dsp:txXfrm>
    </dsp:sp>
    <dsp:sp modelId="{54CB3E7E-8282-4918-8188-BCB2CE928A3D}">
      <dsp:nvSpPr>
        <dsp:cNvPr id="0" name=""/>
        <dsp:cNvSpPr/>
      </dsp:nvSpPr>
      <dsp:spPr>
        <a:xfrm>
          <a:off x="0" y="2229710"/>
          <a:ext cx="6666833" cy="99450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Laxatives are dangerous and shouldn’t be used regularly</a:t>
          </a:r>
          <a:endParaRPr lang="en-US" sz="2500" kern="1200"/>
        </a:p>
      </dsp:txBody>
      <dsp:txXfrm>
        <a:off x="48547" y="2278257"/>
        <a:ext cx="6569739" cy="897406"/>
      </dsp:txXfrm>
    </dsp:sp>
    <dsp:sp modelId="{2CBCDED4-43D4-44BF-83DA-EA44DD87A268}">
      <dsp:nvSpPr>
        <dsp:cNvPr id="0" name=""/>
        <dsp:cNvSpPr/>
      </dsp:nvSpPr>
      <dsp:spPr>
        <a:xfrm>
          <a:off x="0" y="3296210"/>
          <a:ext cx="6666833" cy="99450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Constipation can be cured if you eat healthily</a:t>
          </a:r>
          <a:endParaRPr lang="en-US" sz="2500" kern="1200"/>
        </a:p>
      </dsp:txBody>
      <dsp:txXfrm>
        <a:off x="48547" y="3344757"/>
        <a:ext cx="6569739" cy="897406"/>
      </dsp:txXfrm>
    </dsp:sp>
    <dsp:sp modelId="{EFA08EDE-5464-4455-9BF9-F64952355DE4}">
      <dsp:nvSpPr>
        <dsp:cNvPr id="0" name=""/>
        <dsp:cNvSpPr/>
      </dsp:nvSpPr>
      <dsp:spPr>
        <a:xfrm>
          <a:off x="0" y="4362710"/>
          <a:ext cx="6666833" cy="99450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Don’t google information about health, it just makes you worry</a:t>
          </a:r>
          <a:endParaRPr lang="en-US" sz="2500" kern="1200"/>
        </a:p>
      </dsp:txBody>
      <dsp:txXfrm>
        <a:off x="48547" y="4411257"/>
        <a:ext cx="6569739"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DD03F-B17F-4D32-9154-6788C1EB35B4}"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4E2FF-379E-44BB-83A8-18F43B8B9BFB}" type="slidenum">
              <a:rPr lang="en-GB" smtClean="0"/>
              <a:t>‹#›</a:t>
            </a:fld>
            <a:endParaRPr lang="en-GB"/>
          </a:p>
        </p:txBody>
      </p:sp>
    </p:spTree>
    <p:extLst>
      <p:ext uri="{BB962C8B-B14F-4D97-AF65-F5344CB8AC3E}">
        <p14:creationId xmlns:p14="http://schemas.microsoft.com/office/powerpoint/2010/main" val="145086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A2B2A-94FD-4B97-B832-46B38839FF2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71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89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68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27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57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03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53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we mean by school readiness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737A-15DF-45D3-91BF-C4DD559751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75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Never forget how much your child learns from the beginning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737A-15DF-45D3-91BF-C4DD559751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580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Give me time to join in when sharing a book • Talk to me about the sounds I hear when we go to the shops or the park • Give me the opportunity to make choices about what I might like to eat or play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737A-15DF-45D3-91BF-C4DD559751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467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Give me experiences of sharing books and</a:t>
            </a:r>
          </a:p>
          <a:p>
            <a:r>
              <a:rPr lang="en-GB" dirty="0"/>
              <a:t>singing rhymes</a:t>
            </a:r>
          </a:p>
          <a:p>
            <a:r>
              <a:rPr lang="en-GB" dirty="0"/>
              <a:t>• Give me the opportunity to play listening games</a:t>
            </a:r>
          </a:p>
          <a:p>
            <a:r>
              <a:rPr lang="en-GB" dirty="0"/>
              <a:t>• Give me time to respond to a question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737A-15DF-45D3-91BF-C4DD559751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27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 can wash and dry my hands by myself</a:t>
            </a:r>
          </a:p>
          <a:p>
            <a:r>
              <a:rPr lang="en-GB" dirty="0"/>
              <a:t>• When you help me and hold out my coat I</a:t>
            </a:r>
          </a:p>
          <a:p>
            <a:r>
              <a:rPr lang="en-GB" dirty="0"/>
              <a:t>can put in my arms and I can do the zip up</a:t>
            </a:r>
          </a:p>
          <a:p>
            <a:r>
              <a:rPr lang="en-GB" dirty="0"/>
              <a:t>when you start it</a:t>
            </a:r>
          </a:p>
          <a:p>
            <a:r>
              <a:rPr lang="en-GB" dirty="0"/>
              <a:t>• I can hold a spoon and feed myself</a:t>
            </a:r>
          </a:p>
          <a:p>
            <a:r>
              <a:rPr lang="en-GB" dirty="0"/>
              <a:t>• I will go to a grown up I know when I’m</a:t>
            </a:r>
          </a:p>
          <a:p>
            <a:r>
              <a:rPr lang="en-GB" dirty="0"/>
              <a:t>feeling sad, scared or worried</a:t>
            </a:r>
          </a:p>
          <a:p>
            <a:r>
              <a:rPr lang="en-GB" dirty="0"/>
              <a:t>• I can sometimes stop myself from doing</a:t>
            </a:r>
          </a:p>
          <a:p>
            <a:r>
              <a:rPr lang="en-GB" dirty="0"/>
              <a:t>something I know I shouldn’t be doing</a:t>
            </a:r>
          </a:p>
          <a:p>
            <a:r>
              <a:rPr lang="en-GB" dirty="0"/>
              <a:t>• I can follow simple routines to help me do</a:t>
            </a:r>
          </a:p>
          <a:p>
            <a:r>
              <a:rPr lang="en-GB" dirty="0"/>
              <a:t>things by myself</a:t>
            </a:r>
          </a:p>
          <a:p>
            <a:r>
              <a:rPr lang="en-GB" dirty="0"/>
              <a:t>• I choose the toys I want to 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737A-15DF-45D3-91BF-C4DD559751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814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58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72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66290-4595-5745-A50F-D5EC13BAC6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89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0B6D-F3C2-B8C0-39F1-41293551F3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A97AE0-FD95-E22E-2B2D-067241B50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F426F5-0C29-5EC7-421C-7BFC2229BCA6}"/>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8E4D10D7-F82F-3F26-AE0E-9BBFADD7A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318D4-D04B-F9EF-988F-7EAF0D742109}"/>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4657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CE80-5583-889C-EC20-AE5DAB525B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6A9230-ACF6-6C23-8E92-C44077ABD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8809BA-EC67-4ABD-2666-D6B1F90DDEB5}"/>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FC5D72D9-0607-ABDF-0494-1861EB08A1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347C7-1A81-C7A9-782A-9DC289C64176}"/>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3379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8D31B-3527-C500-3D54-F60A996739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5B4A10-05CA-7D87-06FE-7CAD2F54D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36A8BD-D26C-B356-37A9-F1A2CF8D4C70}"/>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635572E4-C452-6EE8-0F6D-31BEF8DDC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10D3D-FBDB-7E05-758A-512D2DFA1CE9}"/>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120813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9B6C-A233-DF38-168E-E757F4B30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C1BF6D-C093-E4D6-08FD-8CDA9E22F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8777C5-69D7-B753-12DF-9C56B24C87BE}"/>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319F2669-EE58-13FB-75AA-7B3C62211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881C5-EFD0-AA5F-D8A5-0FE1353A2959}"/>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30954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6B7F-C2D8-385A-E628-8B500AB380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5A1918-7715-EAFD-9A65-23A942164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5CAAC2-FE0E-1205-BF39-A0F51C0E9B16}"/>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D8E897B8-B619-F7E7-5C35-EEAE82B783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9448A-0632-9AE6-88EA-DD0E4100E736}"/>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224442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D9B8-0635-9DC8-2035-56CC7AC1C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FEBB3B-7ED4-BC1B-FB10-3CB184CA47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27A92-716E-2B32-0792-D93440DE0757}"/>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3ECD6C2D-91F6-24BB-55DC-ED6CDE80E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58067-B65F-EF61-59A4-F31EF6618CC7}"/>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20289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A35-C3FE-F18A-9F35-2944C4EF70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55772F-C3B6-83F3-B363-5183F4792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3B1EB7-54DD-B779-67E2-0DFD47E9A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726738-F324-77CC-C046-56A8F84B2B4F}"/>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6" name="Footer Placeholder 5">
            <a:extLst>
              <a:ext uri="{FF2B5EF4-FFF2-40B4-BE49-F238E27FC236}">
                <a16:creationId xmlns:a16="http://schemas.microsoft.com/office/drawing/2014/main" id="{03C09AB2-2CCE-782A-93DC-3E28B1CD05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64125-96AC-10D8-1BEC-1BE61695E4F1}"/>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412963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D2C3-B00A-7311-82C5-05D53CF433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BE02F2-FDD3-E5E3-6947-6A56FF475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0E194B-C751-835F-B59E-ABA893834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7B06BD-7C62-42C8-845A-E755D6548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1112B0-7EA2-6F88-5355-304A82E00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E073DC-E82B-6BEA-F4FA-2CED3A683A63}"/>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8" name="Footer Placeholder 7">
            <a:extLst>
              <a:ext uri="{FF2B5EF4-FFF2-40B4-BE49-F238E27FC236}">
                <a16:creationId xmlns:a16="http://schemas.microsoft.com/office/drawing/2014/main" id="{F28C7FB6-EBBE-4630-B5B0-AD8EBE0E52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5A59F-D057-9E23-DF4E-1B44585A7503}"/>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4234605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AF95-A2AC-6155-1B95-99685B4BFB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45B9DD-2C71-241C-65AD-E7DC2CE51508}"/>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4" name="Footer Placeholder 3">
            <a:extLst>
              <a:ext uri="{FF2B5EF4-FFF2-40B4-BE49-F238E27FC236}">
                <a16:creationId xmlns:a16="http://schemas.microsoft.com/office/drawing/2014/main" id="{7D0A6A5A-27B2-3823-D29C-9A6082A553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DB4138-DF77-A3DF-ABC3-034BA6074212}"/>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97598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CC57A-18C0-2EF7-1319-B86AC5FB6C91}"/>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3" name="Footer Placeholder 2">
            <a:extLst>
              <a:ext uri="{FF2B5EF4-FFF2-40B4-BE49-F238E27FC236}">
                <a16:creationId xmlns:a16="http://schemas.microsoft.com/office/drawing/2014/main" id="{3B35B05C-3AAC-9C93-7E51-0468A81F9A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6D403C-AA8A-2ECC-7714-09A01EC712DF}"/>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2221641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2764-B620-C279-ECA7-56372413D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936C-7AE4-CD44-DEB0-2C23B56D5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BFCBE9-3CF3-6E3B-6CFE-A9E232A0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D54D9-3461-7BE0-2F56-C2A66DAA9C6E}"/>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6" name="Footer Placeholder 5">
            <a:extLst>
              <a:ext uri="{FF2B5EF4-FFF2-40B4-BE49-F238E27FC236}">
                <a16:creationId xmlns:a16="http://schemas.microsoft.com/office/drawing/2014/main" id="{1C8314B2-3F71-B2AD-32F8-F9AE68E006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5E7F5A-1F08-DEA9-CA8E-FE40178C4EAF}"/>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45777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EFF1-FBBE-6DAB-3C63-869D44FECF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B46539-BC2A-BC7D-DA57-034596F947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05C11-283F-FBA9-213B-6E64EB4246B1}"/>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A74A0C78-C6B4-4FDE-D999-80967613D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C3C67-8668-063B-97FC-25154098D3D9}"/>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260655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5D47-42BF-0F49-810A-E1455F73A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9BF942-CDE4-3F9A-6416-9168DE0AD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D44533-807B-57AE-5763-073D5F6C6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C7C9-4221-1774-EB9A-344E16ACCB58}"/>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6" name="Footer Placeholder 5">
            <a:extLst>
              <a:ext uri="{FF2B5EF4-FFF2-40B4-BE49-F238E27FC236}">
                <a16:creationId xmlns:a16="http://schemas.microsoft.com/office/drawing/2014/main" id="{94D712A3-FB5E-DB8C-2ED1-D6D81D3BD1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2202F2-0A0D-186A-252F-CDB171243AB8}"/>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400201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3E40-68D3-2D39-CABC-A03FECE784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FA6B17-4D33-D25B-AB83-7CE3765DA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B84A0-778E-E044-E275-AA540E3F8AEB}"/>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C25AE8E4-4FF7-8FBC-2F6A-FE0AA9F61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31494-E43B-9D08-056A-F19EFDED01B9}"/>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210183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4D002-8967-C35F-F8E5-A79B9D06D1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BCBC8-B4E7-8B62-BB6C-706E8A455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6812A-A224-8F9B-A34B-59C0953EE0C2}"/>
              </a:ext>
            </a:extLst>
          </p:cNvPr>
          <p:cNvSpPr>
            <a:spLocks noGrp="1"/>
          </p:cNvSpPr>
          <p:nvPr>
            <p:ph type="dt" sz="half" idx="10"/>
          </p:nvPr>
        </p:nvSpPr>
        <p:spPr/>
        <p:txBody>
          <a:body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01159131-6811-A4B4-21CB-F2EFE26ECE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C67B3-C561-B7C0-24AC-40BB62F685B0}"/>
              </a:ext>
            </a:extLst>
          </p:cNvPr>
          <p:cNvSpPr>
            <a:spLocks noGrp="1"/>
          </p:cNvSpPr>
          <p:nvPr>
            <p:ph type="sldNum" sz="quarter" idx="12"/>
          </p:nvPr>
        </p:nvSpPr>
        <p:spPr/>
        <p:txBody>
          <a:bodyPr/>
          <a:lstStyle/>
          <a:p>
            <a:fld id="{457113BF-8872-40AA-BEFD-3FDA582C3646}" type="slidenum">
              <a:rPr lang="en-GB" smtClean="0"/>
              <a:t>‹#›</a:t>
            </a:fld>
            <a:endParaRPr lang="en-GB"/>
          </a:p>
        </p:txBody>
      </p:sp>
    </p:spTree>
    <p:extLst>
      <p:ext uri="{BB962C8B-B14F-4D97-AF65-F5344CB8AC3E}">
        <p14:creationId xmlns:p14="http://schemas.microsoft.com/office/powerpoint/2010/main" val="217428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2/12/2025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5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2/12/2025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95715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2/12/2025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70696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2/12/2025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1828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2/12/2025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9327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2/12/2025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1945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2/12/2025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527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2972-62BA-B223-0085-0F78D88E3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C8AD52-1984-F59A-5268-3769C5E22F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89808-B84B-BCE4-4649-20472773759A}"/>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41CC285F-9956-BA4F-B8B0-D149308E3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2662C-B3BF-75B4-F30B-D02BB88D0ADE}"/>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2428225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2/12/2025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91160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2/12/2025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93396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2/12/2025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9604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2/12/2025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503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96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2634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718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6764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3320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648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15F2-50F9-40C1-C08F-20123EB56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8B7D44-BCC2-B16D-D505-A0E03229E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691743-2F37-59C3-FD15-0ED2E5AAD6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A3FCFA-3508-B971-8C34-548633B93620}"/>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6" name="Footer Placeholder 5">
            <a:extLst>
              <a:ext uri="{FF2B5EF4-FFF2-40B4-BE49-F238E27FC236}">
                <a16:creationId xmlns:a16="http://schemas.microsoft.com/office/drawing/2014/main" id="{394DA0AD-3BB1-3569-FA96-EF48359AC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2DC23-9E88-0DEE-D5C6-F20E28FF992D}"/>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993895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9184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6140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289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6441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1621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966146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03878807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530648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595424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138724582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F489-20E7-60EB-CBA6-D24BD88BC9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7B4343-C1E1-A406-8606-29423D5C3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ACA76-5F03-6747-ECC1-ACDBC62DEF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0BA003-12F3-F1CA-3A88-CD1DB8818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280778-5C58-D21B-B631-0AA20D67B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D7EA36-F621-EFA1-8A5C-E1B4F3449A2D}"/>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8" name="Footer Placeholder 7">
            <a:extLst>
              <a:ext uri="{FF2B5EF4-FFF2-40B4-BE49-F238E27FC236}">
                <a16:creationId xmlns:a16="http://schemas.microsoft.com/office/drawing/2014/main" id="{77379F2F-1C67-9373-181E-9A4EE92146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42B3D-EC9B-CF6C-84BF-8B78D0FCBD0B}"/>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3584635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646192429"/>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Tree>
    <p:extLst>
      <p:ext uri="{BB962C8B-B14F-4D97-AF65-F5344CB8AC3E}">
        <p14:creationId xmlns:p14="http://schemas.microsoft.com/office/powerpoint/2010/main" val="83484086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GB"/>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GB"/>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830286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024390726"/>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922185951"/>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1604028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5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1023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Tree>
    <p:extLst>
      <p:ext uri="{BB962C8B-B14F-4D97-AF65-F5344CB8AC3E}">
        <p14:creationId xmlns:p14="http://schemas.microsoft.com/office/powerpoint/2010/main" val="3807643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36931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2F72-F24E-CFF5-A1A9-9DE2768B7D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35B4C5-0B32-698A-88AE-CFD7C772A5D9}"/>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4" name="Footer Placeholder 3">
            <a:extLst>
              <a:ext uri="{FF2B5EF4-FFF2-40B4-BE49-F238E27FC236}">
                <a16:creationId xmlns:a16="http://schemas.microsoft.com/office/drawing/2014/main" id="{BCA5CCB8-0191-E756-7C01-F2EECADBD1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87DAF6-6878-1EBF-B196-022C4E535368}"/>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4116496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3948947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268848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295589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1FC0-6773-1B1F-0C1D-5B01C7BD5C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CDF2001-4000-925D-0DA3-BFC171701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B9D264-2360-9D7F-2B96-0AEEB5471FA4}"/>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848BA3F8-5325-0342-BC4B-61C528C1B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B93A25-212C-EFD1-5D7A-9F500A717C1A}"/>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255944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899B-F602-140F-C2BC-BB2E30D293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F0AD7C-77FF-3263-E0CE-BED8589D45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576C70-9339-D2AB-FF5C-8FAF1AB4FCE5}"/>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9376DDB0-CD16-12E7-C8E7-A8F92B8A0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E7BB4-3549-8489-BAED-DEEAFD8F4F08}"/>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3152900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C95A-48D2-522D-9297-385479315D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7C998A4-90FE-3410-C93E-4B8095ED7D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EF0F95-D614-BC98-9E86-A282175E63A3}"/>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EF6486CA-9979-84D8-096E-1722CFFF4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6997F-66F6-C048-2D07-3BA2E92F087E}"/>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417756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5FD0-31F2-2015-FC81-C12EBF758B9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84C184-BBA2-D6C4-9161-4A5D7F749E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A99D307-F5CE-E61F-1F1B-CB181483B1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880E128-E314-D64A-B2A3-A86DE16124C3}"/>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6" name="Footer Placeholder 5">
            <a:extLst>
              <a:ext uri="{FF2B5EF4-FFF2-40B4-BE49-F238E27FC236}">
                <a16:creationId xmlns:a16="http://schemas.microsoft.com/office/drawing/2014/main" id="{D708C876-B73E-DDBB-6000-B97F7070F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7D0F24-ABA4-C74E-8391-563946BB0772}"/>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3424838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616B-B087-3699-0212-91103A47D60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A40CBA3-ADF4-318A-3919-E21363171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55B920-F87C-3C36-C779-241B6F7E41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DBC1DB6-6C92-D08E-7E57-8B1FEA61D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D41560-C99E-2A57-944D-F1F26AD2DC1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B5DD8B7-FE65-A6AA-5C09-7A0975AA8EBB}"/>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8" name="Footer Placeholder 7">
            <a:extLst>
              <a:ext uri="{FF2B5EF4-FFF2-40B4-BE49-F238E27FC236}">
                <a16:creationId xmlns:a16="http://schemas.microsoft.com/office/drawing/2014/main" id="{1BE4ED4D-BC72-E501-FCD1-B72949698C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4C0C5D-5FAC-F176-95D2-EF7E221EFCCB}"/>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356568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245B-ED04-AA78-48DC-F0AC96A708B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407AF61-32C6-514E-D51E-DA791E305A89}"/>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4" name="Footer Placeholder 3">
            <a:extLst>
              <a:ext uri="{FF2B5EF4-FFF2-40B4-BE49-F238E27FC236}">
                <a16:creationId xmlns:a16="http://schemas.microsoft.com/office/drawing/2014/main" id="{94DF67BE-5017-F28F-312C-DC0D9F2CAD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963E44-84E6-A54F-8A21-2F51D510B04E}"/>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3849354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3A1E0-5043-3FE0-6519-FF9E0B935B04}"/>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3" name="Footer Placeholder 2">
            <a:extLst>
              <a:ext uri="{FF2B5EF4-FFF2-40B4-BE49-F238E27FC236}">
                <a16:creationId xmlns:a16="http://schemas.microsoft.com/office/drawing/2014/main" id="{242B7046-B002-2874-EB84-2458673F66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9A42B0-D30F-4F12-B887-E913E01E8CAE}"/>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80676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AA210-C3F2-53F3-F274-7350C8CF59B3}"/>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3" name="Footer Placeholder 2">
            <a:extLst>
              <a:ext uri="{FF2B5EF4-FFF2-40B4-BE49-F238E27FC236}">
                <a16:creationId xmlns:a16="http://schemas.microsoft.com/office/drawing/2014/main" id="{5C8248CB-8F94-4CC1-4C06-3EE08808B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B0FDB9-CB7A-03A6-8AF7-ED60647EFC28}"/>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1143036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3488-5609-29D1-7631-DACF6093A6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1B8203D-C8A2-8670-3A45-3A49FFE1A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BA4679C-A91E-123C-63B6-BED865EEE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62D912-227E-A7AF-63E0-2557809D87E9}"/>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6" name="Footer Placeholder 5">
            <a:extLst>
              <a:ext uri="{FF2B5EF4-FFF2-40B4-BE49-F238E27FC236}">
                <a16:creationId xmlns:a16="http://schemas.microsoft.com/office/drawing/2014/main" id="{7E881382-D705-80E8-AC72-1136C1F63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ABB6D-F5E6-0215-0E70-B8C77218BB6A}"/>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006488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AFB7-77D9-0E08-064A-66D8AA2BF9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162516-4A86-4299-40AF-8B9418283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CD67A9-494E-5FAB-C156-7D91D51D3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B58E9C-8650-C4D9-666E-799BFCBB18AF}"/>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6" name="Footer Placeholder 5">
            <a:extLst>
              <a:ext uri="{FF2B5EF4-FFF2-40B4-BE49-F238E27FC236}">
                <a16:creationId xmlns:a16="http://schemas.microsoft.com/office/drawing/2014/main" id="{E7FF6AB2-5F26-8BAE-996F-0DD3F3240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8A0C26-C21B-0915-099D-2747A26512A3}"/>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063726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5B9F-D1B0-8DB7-EAF2-DDF16C3432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1745240-EC21-24E6-9B22-3EBCCA964F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714993-4016-15C9-1162-28F6B7D5EE48}"/>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F65B6B14-33C8-0538-BB5F-7DC23DABD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4EF134-ED11-CFFD-44C9-193864D5F486}"/>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1454354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8EAE2-F4A7-7D3F-3C37-6E8C4887BA1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A883EBC-7848-91C2-DCB1-F5708F40F8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41AFF0-60D2-4709-5716-D550085A2840}"/>
              </a:ext>
            </a:extLst>
          </p:cNvPr>
          <p:cNvSpPr>
            <a:spLocks noGrp="1"/>
          </p:cNvSpPr>
          <p:nvPr>
            <p:ph type="dt" sz="half" idx="10"/>
          </p:nvPr>
        </p:nvSpPr>
        <p:spPr/>
        <p:txBody>
          <a:body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ACBC63F3-1CCD-DDDF-6C51-EF63A6FB2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1E46B-6DCB-2FA8-CBA2-2C883C21392E}"/>
              </a:ext>
            </a:extLst>
          </p:cNvPr>
          <p:cNvSpPr>
            <a:spLocks noGrp="1"/>
          </p:cNvSpPr>
          <p:nvPr>
            <p:ph type="sldNum" sz="quarter" idx="12"/>
          </p:nvPr>
        </p:nvSpPr>
        <p:spPr/>
        <p:txBody>
          <a:bodyPr/>
          <a:lstStyle/>
          <a:p>
            <a:fld id="{9810F77F-3A37-4585-A8B9-B5D36163A06E}" type="slidenum">
              <a:rPr lang="en-GB" smtClean="0"/>
              <a:t>‹#›</a:t>
            </a:fld>
            <a:endParaRPr lang="en-GB"/>
          </a:p>
        </p:txBody>
      </p:sp>
    </p:spTree>
    <p:extLst>
      <p:ext uri="{BB962C8B-B14F-4D97-AF65-F5344CB8AC3E}">
        <p14:creationId xmlns:p14="http://schemas.microsoft.com/office/powerpoint/2010/main" val="39374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FD6E-060F-708C-72F7-34621ECD1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BBBA7-20A8-93C1-F56E-7FF9B2932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271FF6-0AD0-4B3E-8DAC-803B6C255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130EA-380F-12C4-AB15-748CE8702D19}"/>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6" name="Footer Placeholder 5">
            <a:extLst>
              <a:ext uri="{FF2B5EF4-FFF2-40B4-BE49-F238E27FC236}">
                <a16:creationId xmlns:a16="http://schemas.microsoft.com/office/drawing/2014/main" id="{50022F43-BA29-EEEF-22F0-FA9D3A67B3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6B6E95-EA4D-B59E-8D41-4A5D5F2D53B4}"/>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290922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568E-459F-A9D6-0773-520D141A1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824A53-4649-6B99-9FBC-6CA69ABF4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47A8C0-45F6-5B86-3595-CA20440C5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24DED-C193-6AF3-EFB9-1703FB054192}"/>
              </a:ext>
            </a:extLst>
          </p:cNvPr>
          <p:cNvSpPr>
            <a:spLocks noGrp="1"/>
          </p:cNvSpPr>
          <p:nvPr>
            <p:ph type="dt" sz="half" idx="10"/>
          </p:nvPr>
        </p:nvSpPr>
        <p:spPr/>
        <p:txBody>
          <a:bodyPr/>
          <a:lstStyle/>
          <a:p>
            <a:fld id="{336CEDEF-7B0D-4FA6-AD21-AE10546342A6}" type="datetimeFigureOut">
              <a:rPr lang="en-GB" smtClean="0"/>
              <a:t>12/02/2025</a:t>
            </a:fld>
            <a:endParaRPr lang="en-GB"/>
          </a:p>
        </p:txBody>
      </p:sp>
      <p:sp>
        <p:nvSpPr>
          <p:cNvPr id="6" name="Footer Placeholder 5">
            <a:extLst>
              <a:ext uri="{FF2B5EF4-FFF2-40B4-BE49-F238E27FC236}">
                <a16:creationId xmlns:a16="http://schemas.microsoft.com/office/drawing/2014/main" id="{7B4DF8EE-A0F1-A38D-DFEF-FAC82C72A7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F6720E-B9BD-545F-5032-95705B8AEC5C}"/>
              </a:ext>
            </a:extLst>
          </p:cNvPr>
          <p:cNvSpPr>
            <a:spLocks noGrp="1"/>
          </p:cNvSpPr>
          <p:nvPr>
            <p:ph type="sldNum" sz="quarter" idx="12"/>
          </p:nvPr>
        </p:nvSpPr>
        <p:spPr/>
        <p:txBody>
          <a:bodyPr/>
          <a:lstStyle/>
          <a:p>
            <a:fld id="{2701721A-DD42-4526-AE26-373E00C51EFD}" type="slidenum">
              <a:rPr lang="en-GB" smtClean="0"/>
              <a:t>‹#›</a:t>
            </a:fld>
            <a:endParaRPr lang="en-GB"/>
          </a:p>
        </p:txBody>
      </p:sp>
    </p:spTree>
    <p:extLst>
      <p:ext uri="{BB962C8B-B14F-4D97-AF65-F5344CB8AC3E}">
        <p14:creationId xmlns:p14="http://schemas.microsoft.com/office/powerpoint/2010/main" val="39652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F8FF5-ED26-E289-818E-BE12A14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DD6337-C8E0-808A-64B3-D90574C64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27A8BD-1309-8BFD-1B3D-11C8BE27F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6CEDEF-7B0D-4FA6-AD21-AE10546342A6}" type="datetimeFigureOut">
              <a:rPr lang="en-GB" smtClean="0"/>
              <a:t>12/02/2025</a:t>
            </a:fld>
            <a:endParaRPr lang="en-GB"/>
          </a:p>
        </p:txBody>
      </p:sp>
      <p:sp>
        <p:nvSpPr>
          <p:cNvPr id="5" name="Footer Placeholder 4">
            <a:extLst>
              <a:ext uri="{FF2B5EF4-FFF2-40B4-BE49-F238E27FC236}">
                <a16:creationId xmlns:a16="http://schemas.microsoft.com/office/drawing/2014/main" id="{0301BC6F-02B4-49B5-2C86-CF61D911E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565900B-D350-741A-2AC5-E320A2647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01721A-DD42-4526-AE26-373E00C51EFD}" type="slidenum">
              <a:rPr lang="en-GB" smtClean="0"/>
              <a:t>‹#›</a:t>
            </a:fld>
            <a:endParaRPr lang="en-GB"/>
          </a:p>
        </p:txBody>
      </p:sp>
    </p:spTree>
    <p:extLst>
      <p:ext uri="{BB962C8B-B14F-4D97-AF65-F5344CB8AC3E}">
        <p14:creationId xmlns:p14="http://schemas.microsoft.com/office/powerpoint/2010/main" val="131331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63C71-0833-F31C-491E-5C38BBF65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EA4DCD-8D8B-71F7-67EC-6EE08AC024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F0F42-A0CE-77CB-F104-0BFFE5086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94B179-4487-4E76-8117-40620C6A6B82}" type="datetimeFigureOut">
              <a:rPr lang="en-GB" smtClean="0"/>
              <a:t>12/02/2025</a:t>
            </a:fld>
            <a:endParaRPr lang="en-GB"/>
          </a:p>
        </p:txBody>
      </p:sp>
      <p:sp>
        <p:nvSpPr>
          <p:cNvPr id="5" name="Footer Placeholder 4">
            <a:extLst>
              <a:ext uri="{FF2B5EF4-FFF2-40B4-BE49-F238E27FC236}">
                <a16:creationId xmlns:a16="http://schemas.microsoft.com/office/drawing/2014/main" id="{425854B6-B724-32B4-9DFB-A99811756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622A86-1324-5BCD-1AAA-AADA1B96C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7113BF-8872-40AA-BEFD-3FDA582C3646}" type="slidenum">
              <a:rPr lang="en-GB" smtClean="0"/>
              <a:t>‹#›</a:t>
            </a:fld>
            <a:endParaRPr lang="en-GB"/>
          </a:p>
        </p:txBody>
      </p:sp>
    </p:spTree>
    <p:extLst>
      <p:ext uri="{BB962C8B-B14F-4D97-AF65-F5344CB8AC3E}">
        <p14:creationId xmlns:p14="http://schemas.microsoft.com/office/powerpoint/2010/main" val="136826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2/12/2025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12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1429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GB"/>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GB"/>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2776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B53DF-0462-2455-6066-5A76029A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20F260B-16F8-DB16-D0AB-543F6E5171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A25F79-D185-0607-4D80-7079A42BF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F653D8-AB16-4A82-97E0-3260B7C03FAD}" type="datetimeFigureOut">
              <a:rPr lang="en-GB" smtClean="0"/>
              <a:t>12/02/2025</a:t>
            </a:fld>
            <a:endParaRPr lang="en-GB"/>
          </a:p>
        </p:txBody>
      </p:sp>
      <p:sp>
        <p:nvSpPr>
          <p:cNvPr id="5" name="Footer Placeholder 4">
            <a:extLst>
              <a:ext uri="{FF2B5EF4-FFF2-40B4-BE49-F238E27FC236}">
                <a16:creationId xmlns:a16="http://schemas.microsoft.com/office/drawing/2014/main" id="{A690B0B6-6E1D-D730-6D84-8B1EA08B9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487E2E2-DCFC-647C-A99D-7128ECB35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10F77F-3A37-4585-A8B9-B5D36163A06E}" type="slidenum">
              <a:rPr lang="en-GB" smtClean="0"/>
              <a:t>‹#›</a:t>
            </a:fld>
            <a:endParaRPr lang="en-GB"/>
          </a:p>
        </p:txBody>
      </p:sp>
    </p:spTree>
    <p:extLst>
      <p:ext uri="{BB962C8B-B14F-4D97-AF65-F5344CB8AC3E}">
        <p14:creationId xmlns:p14="http://schemas.microsoft.com/office/powerpoint/2010/main" val="57465820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uk.org.uk/children-young-people/resources-for-children/" TargetMode="External"/><Relationship Id="rId2" Type="http://schemas.openxmlformats.org/officeDocument/2006/relationships/hyperlink" Target="https://eric.org.uk/potty-training/children-additional-needs/" TargetMode="External"/><Relationship Id="rId1" Type="http://schemas.openxmlformats.org/officeDocument/2006/relationships/slideLayout" Target="../slideLayouts/slideLayout13.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s://www.menti.com/alqhraaxmdf2" TargetMode="External"/><Relationship Id="rId1" Type="http://schemas.openxmlformats.org/officeDocument/2006/relationships/slideLayout" Target="../slideLayouts/slideLayout6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s://www.menti.com/alqhraaxmdf2" TargetMode="External"/><Relationship Id="rId1" Type="http://schemas.openxmlformats.org/officeDocument/2006/relationships/slideLayout" Target="../slideLayouts/slideLayout6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s://www.menti.com/alee6i296ch7" TargetMode="External"/><Relationship Id="rId1" Type="http://schemas.openxmlformats.org/officeDocument/2006/relationships/slideLayout" Target="../slideLayouts/slideLayout6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9.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image" Target="../media/image45.jpeg"/><Relationship Id="rId1" Type="http://schemas.openxmlformats.org/officeDocument/2006/relationships/slideLayout" Target="../slideLayouts/slideLayout40.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svg"/></Relationships>
</file>

<file path=ppt/slides/_rels/slide3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40.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3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0.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41.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40.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40.xml"/><Relationship Id="rId5" Type="http://schemas.openxmlformats.org/officeDocument/2006/relationships/image" Target="../media/image81.sv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PowerPoint_Presentation.pptx"/><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hyperlink" Target="https://www.pngall.com/poop-png/download/127122/" TargetMode="External"/><Relationship Id="rId2" Type="http://schemas.openxmlformats.org/officeDocument/2006/relationships/image" Target="../media/image83.png"/><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hyperlink" Target="http://www.drscottsaunders.com/about_this_site/" TargetMode="External"/><Relationship Id="rId2" Type="http://schemas.openxmlformats.org/officeDocument/2006/relationships/image" Target="../media/image85.jpg"/><Relationship Id="rId1" Type="http://schemas.openxmlformats.org/officeDocument/2006/relationships/slideLayout" Target="../slideLayouts/slideLayout13.xml"/><Relationship Id="rId4" Type="http://schemas.openxmlformats.org/officeDocument/2006/relationships/hyperlink" Target="https://creativecommons.org/licenses/by-nd/3.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3.xml"/><Relationship Id="rId1" Type="http://schemas.openxmlformats.org/officeDocument/2006/relationships/video" Target="https://www.youtube.com/embed/SgBj7Mc_4sc?start=17&amp;feature=oembed"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hyperlink" Target="https://eric.org.uk/childrens-bowels/parents-guide-to-disimpaction/"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genteyold.com/memoria-gimnasia-mental-ejercicios-edad-acha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PowerPoint_Presentation1.pptx"/><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nhs.uk/live-well/eat-well/food-guidelines-and-food-labels/the-eatwell-guide/" TargetMode="External"/><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hyperlink" Target="https://creativecommons.org/licenses/by-nc-nd/3.0/" TargetMode="External"/><Relationship Id="rId5" Type="http://schemas.openxmlformats.org/officeDocument/2006/relationships/hyperlink" Target="https://pediatragabiruiz.com/plato-harvard-nino-instrucciones/" TargetMode="External"/><Relationship Id="rId4" Type="http://schemas.openxmlformats.org/officeDocument/2006/relationships/image" Target="../media/image89.jpg"/></Relationships>
</file>

<file path=ppt/slides/_rels/slide61.xml.rels><?xml version="1.0" encoding="UTF-8" standalone="yes"?>
<Relationships xmlns="http://schemas.openxmlformats.org/package/2006/relationships"><Relationship Id="rId3" Type="http://schemas.openxmlformats.org/officeDocument/2006/relationships/hyperlink" Target="https://eric.org.uk/childrens-bowels/constipation-in-children/" TargetMode="External"/><Relationship Id="rId2" Type="http://schemas.openxmlformats.org/officeDocument/2006/relationships/hyperlink" Target="https://www.nice.org.uk/Guidance/CG99" TargetMode="External"/><Relationship Id="rId1" Type="http://schemas.openxmlformats.org/officeDocument/2006/relationships/slideLayout" Target="../slideLayouts/slideLayout13.xml"/><Relationship Id="rId6" Type="http://schemas.openxmlformats.org/officeDocument/2006/relationships/hyperlink" Target="https://www.bbuk.org.uk/children-young-people/resources-for-children/" TargetMode="External"/><Relationship Id="rId5" Type="http://schemas.openxmlformats.org/officeDocument/2006/relationships/hyperlink" Target="https://www.youtube.com/watch?v=SgBj7Mc_4sc&amp;t=11s" TargetMode="External"/><Relationship Id="rId4" Type="http://schemas.openxmlformats.org/officeDocument/2006/relationships/hyperlink" Target="https://eric.org.uk/childrens-bowels/parents-guide-to-disimpaction/"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s://www.menti.com/alee6i296ch7" TargetMode="External"/><Relationship Id="rId1" Type="http://schemas.openxmlformats.org/officeDocument/2006/relationships/slideLayout" Target="../slideLayouts/slideLayout64.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2.ppt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3.ppt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hyperlink" Target="https://lilainteractions.in/%E2%80%8Bdeceptive-solutions-for-invisible-disabilities-%E2%80%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B5B966-D785-BC5E-2DD6-E5C79D263C50}"/>
              </a:ext>
            </a:extLst>
          </p:cNvPr>
          <p:cNvSpPr>
            <a:spLocks noGrp="1"/>
          </p:cNvSpPr>
          <p:nvPr>
            <p:ph type="title"/>
          </p:nvPr>
        </p:nvSpPr>
        <p:spPr/>
        <p:txBody>
          <a:bodyPr/>
          <a:lstStyle/>
          <a:p>
            <a:pPr algn="ctr"/>
            <a:r>
              <a:rPr lang="en-GB" dirty="0"/>
              <a:t>Welcome</a:t>
            </a:r>
          </a:p>
        </p:txBody>
      </p:sp>
      <p:sp>
        <p:nvSpPr>
          <p:cNvPr id="5" name="Content Placeholder 4">
            <a:extLst>
              <a:ext uri="{FF2B5EF4-FFF2-40B4-BE49-F238E27FC236}">
                <a16:creationId xmlns:a16="http://schemas.microsoft.com/office/drawing/2014/main" id="{EDC8766B-5D2B-2A99-4A0D-F9099FE52FC7}"/>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4FAAB373-8EEA-C33E-C792-A8527CBB6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58" y="2855915"/>
            <a:ext cx="10152683" cy="1146169"/>
          </a:xfrm>
          <a:prstGeom prst="rect">
            <a:avLst/>
          </a:prstGeom>
        </p:spPr>
      </p:pic>
    </p:spTree>
    <p:extLst>
      <p:ext uri="{BB962C8B-B14F-4D97-AF65-F5344CB8AC3E}">
        <p14:creationId xmlns:p14="http://schemas.microsoft.com/office/powerpoint/2010/main" val="53743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3" name="Rectangle 42">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4" name="Group 43">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8" name="Group 47">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68E1F3C-0815-6759-CFFB-6D28771433C6}"/>
              </a:ext>
            </a:extLst>
          </p:cNvPr>
          <p:cNvSpPr>
            <a:spLocks noGrp="1"/>
          </p:cNvSpPr>
          <p:nvPr>
            <p:ph type="title"/>
          </p:nvPr>
        </p:nvSpPr>
        <p:spPr>
          <a:xfrm>
            <a:off x="630936" y="630935"/>
            <a:ext cx="4948230" cy="5509815"/>
          </a:xfrm>
          <a:noFill/>
        </p:spPr>
        <p:txBody>
          <a:bodyPr anchor="t">
            <a:normAutofit/>
          </a:bodyPr>
          <a:lstStyle/>
          <a:p>
            <a:r>
              <a:rPr lang="en-GB" sz="4800"/>
              <a:t>Common Myths about </a:t>
            </a:r>
            <a:br>
              <a:rPr lang="en-GB" sz="4800"/>
            </a:br>
            <a:r>
              <a:rPr lang="en-GB" sz="4800"/>
              <a:t>continence in SEN children</a:t>
            </a:r>
          </a:p>
        </p:txBody>
      </p:sp>
      <p:graphicFrame>
        <p:nvGraphicFramePr>
          <p:cNvPr id="51" name="Content Placeholder 2">
            <a:extLst>
              <a:ext uri="{FF2B5EF4-FFF2-40B4-BE49-F238E27FC236}">
                <a16:creationId xmlns:a16="http://schemas.microsoft.com/office/drawing/2014/main" id="{DBEB23D7-8056-1AAD-C4C1-75D4C58B962F}"/>
              </a:ext>
            </a:extLst>
          </p:cNvPr>
          <p:cNvGraphicFramePr>
            <a:graphicFrameLocks noGrp="1"/>
          </p:cNvGraphicFramePr>
          <p:nvPr>
            <p:ph idx="1"/>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264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6F29503-2249-62A8-0CD5-6C165422C3A2}"/>
              </a:ext>
            </a:extLst>
          </p:cNvPr>
          <p:cNvSpPr>
            <a:spLocks noGrp="1"/>
          </p:cNvSpPr>
          <p:nvPr>
            <p:ph type="title"/>
          </p:nvPr>
        </p:nvSpPr>
        <p:spPr>
          <a:xfrm>
            <a:off x="630936" y="630935"/>
            <a:ext cx="4948230" cy="5509815"/>
          </a:xfrm>
          <a:noFill/>
        </p:spPr>
        <p:txBody>
          <a:bodyPr anchor="t">
            <a:normAutofit/>
          </a:bodyPr>
          <a:lstStyle/>
          <a:p>
            <a:r>
              <a:rPr lang="en-GB" sz="4800"/>
              <a:t>Children with SEN can and do become continent</a:t>
            </a:r>
          </a:p>
        </p:txBody>
      </p:sp>
      <p:graphicFrame>
        <p:nvGraphicFramePr>
          <p:cNvPr id="5" name="Content Placeholder 2">
            <a:extLst>
              <a:ext uri="{FF2B5EF4-FFF2-40B4-BE49-F238E27FC236}">
                <a16:creationId xmlns:a16="http://schemas.microsoft.com/office/drawing/2014/main" id="{C5C88140-AA20-D89B-2A95-CDEE9EA15B0A}"/>
              </a:ext>
            </a:extLst>
          </p:cNvPr>
          <p:cNvGraphicFramePr>
            <a:graphicFrameLocks noGrp="1"/>
          </p:cNvGraphicFramePr>
          <p:nvPr>
            <p:ph idx="1"/>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5350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0E8DCA0-864A-6149-9CE1-5C6FA7ED9761}"/>
              </a:ext>
            </a:extLst>
          </p:cNvPr>
          <p:cNvSpPr>
            <a:spLocks noGrp="1"/>
          </p:cNvSpPr>
          <p:nvPr>
            <p:ph type="title"/>
          </p:nvPr>
        </p:nvSpPr>
        <p:spPr>
          <a:xfrm>
            <a:off x="686834" y="1153572"/>
            <a:ext cx="3200400" cy="4461163"/>
          </a:xfrm>
        </p:spPr>
        <p:txBody>
          <a:bodyPr>
            <a:normAutofit/>
          </a:bodyPr>
          <a:lstStyle/>
          <a:p>
            <a:r>
              <a:rPr lang="en-GB">
                <a:solidFill>
                  <a:srgbClr val="FFFFFF"/>
                </a:solidFill>
              </a:rPr>
              <a:t>Children who have no awareness of bodily needs can become continent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Content Placeholder 2">
            <a:extLst>
              <a:ext uri="{FF2B5EF4-FFF2-40B4-BE49-F238E27FC236}">
                <a16:creationId xmlns:a16="http://schemas.microsoft.com/office/drawing/2014/main" id="{1ECCA50A-808C-C2A0-012B-27EA1E11932D}"/>
              </a:ext>
            </a:extLst>
          </p:cNvPr>
          <p:cNvSpPr>
            <a:spLocks noGrp="1"/>
          </p:cNvSpPr>
          <p:nvPr>
            <p:ph idx="1"/>
          </p:nvPr>
        </p:nvSpPr>
        <p:spPr>
          <a:xfrm>
            <a:off x="4447308" y="591344"/>
            <a:ext cx="6906491" cy="5585619"/>
          </a:xfrm>
        </p:spPr>
        <p:txBody>
          <a:bodyPr anchor="ctr">
            <a:normAutofit/>
          </a:bodyPr>
          <a:lstStyle/>
          <a:p>
            <a:r>
              <a:rPr lang="en-GB" dirty="0"/>
              <a:t>Routine and consistency are the way forward. </a:t>
            </a:r>
          </a:p>
          <a:p>
            <a:r>
              <a:rPr lang="en-GB" dirty="0"/>
              <a:t>Toileting is a habit which can be taught. Train your brain to go at certain times.</a:t>
            </a:r>
          </a:p>
          <a:p>
            <a:r>
              <a:rPr lang="en-GB" dirty="0"/>
              <a:t> Habits become associated with other habits so after a while they become automatic.</a:t>
            </a:r>
          </a:p>
          <a:p>
            <a:r>
              <a:rPr lang="en-GB" dirty="0"/>
              <a:t>Habits need to feel rewarding in some way to motivate us to keep doing them. If the behaviour is not rewarding in itself, we need to add something pleasant to the habit or change the environment to make it rewarding.</a:t>
            </a:r>
          </a:p>
        </p:txBody>
      </p:sp>
    </p:spTree>
    <p:extLst>
      <p:ext uri="{BB962C8B-B14F-4D97-AF65-F5344CB8AC3E}">
        <p14:creationId xmlns:p14="http://schemas.microsoft.com/office/powerpoint/2010/main" val="368721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D950136-BD0D-A096-5ADA-0A5AEF40C5A6}"/>
              </a:ext>
            </a:extLst>
          </p:cNvPr>
          <p:cNvSpPr>
            <a:spLocks noGrp="1"/>
          </p:cNvSpPr>
          <p:nvPr>
            <p:ph type="title"/>
          </p:nvPr>
        </p:nvSpPr>
        <p:spPr>
          <a:xfrm>
            <a:off x="586478" y="1683756"/>
            <a:ext cx="3115265" cy="2396359"/>
          </a:xfrm>
        </p:spPr>
        <p:txBody>
          <a:bodyPr anchor="b">
            <a:normAutofit/>
          </a:bodyPr>
          <a:lstStyle/>
          <a:p>
            <a:pPr algn="r"/>
            <a:r>
              <a:rPr lang="en-GB" sz="3100" dirty="0">
                <a:solidFill>
                  <a:srgbClr val="FFFFFF"/>
                </a:solidFill>
              </a:rPr>
              <a:t>Children who need help to undress and sit on the toilet can become continent</a:t>
            </a:r>
          </a:p>
        </p:txBody>
      </p:sp>
      <p:graphicFrame>
        <p:nvGraphicFramePr>
          <p:cNvPr id="5" name="Content Placeholder 2">
            <a:extLst>
              <a:ext uri="{FF2B5EF4-FFF2-40B4-BE49-F238E27FC236}">
                <a16:creationId xmlns:a16="http://schemas.microsoft.com/office/drawing/2014/main" id="{8E67C809-9556-A591-3527-DAC4F81D92D3}"/>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5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97E1915-D974-EFA2-3B5F-B8F44AF75065}"/>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If the child is scared, use systematic desensitisation to help them overcome their fear.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683B62A-D26A-FBA8-D2F7-6F4CCD130C21}"/>
              </a:ext>
            </a:extLst>
          </p:cNvPr>
          <p:cNvSpPr>
            <a:spLocks noGrp="1"/>
          </p:cNvSpPr>
          <p:nvPr>
            <p:ph idx="1"/>
          </p:nvPr>
        </p:nvSpPr>
        <p:spPr>
          <a:xfrm>
            <a:off x="4447308" y="591344"/>
            <a:ext cx="6906491" cy="5585619"/>
          </a:xfrm>
        </p:spPr>
        <p:txBody>
          <a:bodyPr anchor="ctr">
            <a:normAutofit fontScale="92500"/>
          </a:bodyPr>
          <a:lstStyle/>
          <a:p>
            <a:r>
              <a:rPr lang="en-GB" dirty="0"/>
              <a:t>Thing about what they can do and build on this: really slowly at first.</a:t>
            </a:r>
          </a:p>
          <a:p>
            <a:r>
              <a:rPr lang="en-GB" dirty="0"/>
              <a:t>If a child is scared to sit on the toilet, try sitting for a second at a time to begin with, then 2 seconds etc. offer rewards that motivate your child.</a:t>
            </a:r>
          </a:p>
          <a:p>
            <a:r>
              <a:rPr lang="en-GB" dirty="0"/>
              <a:t>If sensory difficulties make the bathroom scary, then change the bathroom: dim the light, put lots of towels/rugs in to dampen the sound, put things in there to distract them/help them to feel safe, use warm seat covers, put loo roll in the pan to reduce the splash.</a:t>
            </a:r>
          </a:p>
          <a:p>
            <a:r>
              <a:rPr lang="en-GB" dirty="0"/>
              <a:t>Use social stories, PECS, and picture cues.</a:t>
            </a:r>
          </a:p>
        </p:txBody>
      </p:sp>
    </p:spTree>
    <p:extLst>
      <p:ext uri="{BB962C8B-B14F-4D97-AF65-F5344CB8AC3E}">
        <p14:creationId xmlns:p14="http://schemas.microsoft.com/office/powerpoint/2010/main" val="249287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D557EA6-FBB9-D0AA-CB9D-7EC75630E060}"/>
              </a:ext>
            </a:extLst>
          </p:cNvPr>
          <p:cNvSpPr>
            <a:spLocks noGrp="1"/>
          </p:cNvSpPr>
          <p:nvPr>
            <p:ph type="title"/>
          </p:nvPr>
        </p:nvSpPr>
        <p:spPr>
          <a:xfrm>
            <a:off x="1171074" y="1396686"/>
            <a:ext cx="3240506" cy="4064628"/>
          </a:xfrm>
        </p:spPr>
        <p:txBody>
          <a:bodyPr>
            <a:normAutofit/>
          </a:bodyPr>
          <a:lstStyle/>
          <a:p>
            <a:r>
              <a:rPr lang="en-GB">
                <a:solidFill>
                  <a:srgbClr val="FFFFFF"/>
                </a:solidFill>
              </a:rPr>
              <a:t>Pads are not the answer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026F06-5D93-F8FA-980E-046C8670F9B9}"/>
              </a:ext>
            </a:extLst>
          </p:cNvPr>
          <p:cNvSpPr>
            <a:spLocks noGrp="1"/>
          </p:cNvSpPr>
          <p:nvPr>
            <p:ph idx="1"/>
          </p:nvPr>
        </p:nvSpPr>
        <p:spPr>
          <a:xfrm>
            <a:off x="5370153" y="1526033"/>
            <a:ext cx="5536397" cy="3935281"/>
          </a:xfrm>
        </p:spPr>
        <p:txBody>
          <a:bodyPr>
            <a:normAutofit/>
          </a:bodyPr>
          <a:lstStyle/>
          <a:p>
            <a:r>
              <a:rPr lang="en-GB" sz="1800" dirty="0"/>
              <a:t>Pads are not “free”: Tameside spends over a £100,000 a year on them!</a:t>
            </a:r>
          </a:p>
          <a:p>
            <a:r>
              <a:rPr lang="en-GB" sz="1800" dirty="0"/>
              <a:t>Giving your child a pad gives them and people around them the message that you don’t expect they will ever be continent.</a:t>
            </a:r>
          </a:p>
          <a:p>
            <a:r>
              <a:rPr lang="en-GB" sz="1800" dirty="0"/>
              <a:t>Pads may be easier in some ways for carers but uncomfortable for children. They also increase the risk of constipation and UTI’S.</a:t>
            </a:r>
          </a:p>
          <a:p>
            <a:r>
              <a:rPr lang="en-GB" sz="1800" dirty="0"/>
              <a:t>Pads are often so absorbent that the child never gets to learn that they have soiled or wet and this can delay them becoming continent. However ads can also leak and soil clothes.</a:t>
            </a:r>
          </a:p>
        </p:txBody>
      </p:sp>
    </p:spTree>
    <p:extLst>
      <p:ext uri="{BB962C8B-B14F-4D97-AF65-F5344CB8AC3E}">
        <p14:creationId xmlns:p14="http://schemas.microsoft.com/office/powerpoint/2010/main" val="290086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8968FF0-08CC-FF20-AFF6-50827646551E}"/>
              </a:ext>
            </a:extLst>
          </p:cNvPr>
          <p:cNvSpPr>
            <a:spLocks noGrp="1"/>
          </p:cNvSpPr>
          <p:nvPr>
            <p:ph type="title"/>
          </p:nvPr>
        </p:nvSpPr>
        <p:spPr>
          <a:xfrm>
            <a:off x="630936" y="640080"/>
            <a:ext cx="4818888" cy="1481328"/>
          </a:xfrm>
        </p:spPr>
        <p:txBody>
          <a:bodyPr anchor="b">
            <a:normAutofit/>
          </a:bodyPr>
          <a:lstStyle/>
          <a:p>
            <a:r>
              <a:rPr lang="en-GB" sz="1800"/>
              <a:t>Hearing that other people get pads makes people want pads for their child. Sharing news that children can and do become continent gives other parents hope.</a:t>
            </a:r>
            <a:br>
              <a:rPr lang="en-GB" sz="1800"/>
            </a:br>
            <a:endParaRPr lang="en-GB" sz="1800"/>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E117013-C2AD-2FCB-4749-EBF92C1B4225}"/>
              </a:ext>
            </a:extLst>
          </p:cNvPr>
          <p:cNvSpPr>
            <a:spLocks noGrp="1"/>
          </p:cNvSpPr>
          <p:nvPr>
            <p:ph idx="1"/>
          </p:nvPr>
        </p:nvSpPr>
        <p:spPr>
          <a:xfrm>
            <a:off x="630936" y="2660904"/>
            <a:ext cx="4818888" cy="3547872"/>
          </a:xfrm>
        </p:spPr>
        <p:txBody>
          <a:bodyPr anchor="t">
            <a:normAutofit/>
          </a:bodyPr>
          <a:lstStyle/>
          <a:p>
            <a:r>
              <a:rPr lang="en-GB" sz="2200" dirty="0"/>
              <a:t>Find out more:</a:t>
            </a:r>
          </a:p>
          <a:p>
            <a:r>
              <a:rPr lang="en-US" sz="2200" dirty="0">
                <a:hlinkClick r:id="rId2"/>
              </a:rPr>
              <a:t>Potty training children with additional needs – ERIC</a:t>
            </a:r>
            <a:endParaRPr lang="en-US" sz="2200" dirty="0"/>
          </a:p>
          <a:p>
            <a:r>
              <a:rPr lang="en-US" sz="2200" dirty="0">
                <a:hlinkClick r:id="rId3"/>
              </a:rPr>
              <a:t>Resources for bladder and bowel problems in children</a:t>
            </a:r>
            <a:endParaRPr lang="en-US" sz="2200" dirty="0"/>
          </a:p>
          <a:p>
            <a:endParaRPr lang="en-GB" sz="2200" dirty="0"/>
          </a:p>
        </p:txBody>
      </p:sp>
      <p:pic>
        <p:nvPicPr>
          <p:cNvPr id="7" name="Graphic 6" descr="Family">
            <a:extLst>
              <a:ext uri="{FF2B5EF4-FFF2-40B4-BE49-F238E27FC236}">
                <a16:creationId xmlns:a16="http://schemas.microsoft.com/office/drawing/2014/main" id="{7AE82E20-4644-0474-270D-A9AF4B679D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46587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9F396-A281-5BF9-0327-2B31F595F5E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Any Questions?</a:t>
            </a:r>
          </a:p>
        </p:txBody>
      </p:sp>
      <p:pic>
        <p:nvPicPr>
          <p:cNvPr id="6" name="Graphic 5" descr="Question mark">
            <a:extLst>
              <a:ext uri="{FF2B5EF4-FFF2-40B4-BE49-F238E27FC236}">
                <a16:creationId xmlns:a16="http://schemas.microsoft.com/office/drawing/2014/main" id="{0FE03045-65BC-1640-0A7B-C35770A2DD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64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6BB60-3C09-E44D-F2DD-3E37D6853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5F877-97BD-2D5A-498E-B456197EF64C}"/>
              </a:ext>
            </a:extLst>
          </p:cNvPr>
          <p:cNvSpPr>
            <a:spLocks noGrp="1"/>
          </p:cNvSpPr>
          <p:nvPr>
            <p:ph type="title"/>
          </p:nvPr>
        </p:nvSpPr>
        <p:spPr/>
        <p:txBody>
          <a:bodyPr/>
          <a:lstStyle/>
          <a:p>
            <a:r>
              <a:rPr lang="en-GB" dirty="0"/>
              <a:t>Your expectations and feedback</a:t>
            </a:r>
          </a:p>
        </p:txBody>
      </p:sp>
      <p:sp>
        <p:nvSpPr>
          <p:cNvPr id="3" name="Content Placeholder 2">
            <a:extLst>
              <a:ext uri="{FF2B5EF4-FFF2-40B4-BE49-F238E27FC236}">
                <a16:creationId xmlns:a16="http://schemas.microsoft.com/office/drawing/2014/main" id="{37791AE4-0FC5-D5EF-E572-108899438E3C}"/>
              </a:ext>
            </a:extLst>
          </p:cNvPr>
          <p:cNvSpPr>
            <a:spLocks noGrp="1"/>
          </p:cNvSpPr>
          <p:nvPr>
            <p:ph idx="1"/>
          </p:nvPr>
        </p:nvSpPr>
        <p:spPr/>
        <p:txBody>
          <a:bodyPr/>
          <a:lstStyle/>
          <a:p>
            <a:pPr marL="0" indent="0">
              <a:buNone/>
            </a:pPr>
            <a:r>
              <a:rPr lang="en-GB" dirty="0">
                <a:hlinkClick r:id="rId2"/>
              </a:rPr>
              <a:t>https://www.menti.com/alqhraaxmdf2</a:t>
            </a:r>
            <a:endParaRPr lang="en-GB" dirty="0"/>
          </a:p>
          <a:p>
            <a:pPr marL="0" indent="0">
              <a:buNone/>
            </a:pPr>
            <a:endParaRPr lang="en-GB" dirty="0"/>
          </a:p>
          <a:p>
            <a:pPr marL="0" indent="0">
              <a:buNone/>
            </a:pPr>
            <a:r>
              <a:rPr lang="en-GB" dirty="0"/>
              <a:t>					</a:t>
            </a:r>
            <a:r>
              <a:rPr lang="en-GB" dirty="0">
                <a:hlinkClick r:id="rId3"/>
              </a:rPr>
              <a:t>www.menti.com</a:t>
            </a:r>
            <a:endParaRPr lang="en-GB" dirty="0"/>
          </a:p>
          <a:p>
            <a:pPr marL="0" indent="0">
              <a:buNone/>
            </a:pPr>
            <a:r>
              <a:rPr lang="en-GB" dirty="0"/>
              <a:t>					code: </a:t>
            </a:r>
            <a:r>
              <a:rPr lang="en-GB" b="1" i="0" dirty="0">
                <a:effectLst/>
                <a:latin typeface="MentiText"/>
              </a:rPr>
              <a:t>7465 9056</a:t>
            </a:r>
          </a:p>
          <a:p>
            <a:pPr marL="0" indent="0">
              <a:buNone/>
            </a:pPr>
            <a:r>
              <a:rPr lang="en-GB" b="1" dirty="0">
                <a:latin typeface="MentiText"/>
              </a:rPr>
              <a:t>					</a:t>
            </a:r>
            <a:r>
              <a:rPr lang="en-GB" dirty="0">
                <a:latin typeface="MentiText"/>
              </a:rPr>
              <a:t>click: </a:t>
            </a:r>
            <a:r>
              <a:rPr lang="en-GB" b="1" dirty="0">
                <a:latin typeface="MentiText"/>
              </a:rPr>
              <a:t>JOIN</a:t>
            </a:r>
            <a:endParaRPr lang="en-GB" dirty="0"/>
          </a:p>
        </p:txBody>
      </p:sp>
      <p:pic>
        <p:nvPicPr>
          <p:cNvPr id="6" name="Picture 5" descr="A qr code on a white background&#10;&#10;Description automatically generated">
            <a:extLst>
              <a:ext uri="{FF2B5EF4-FFF2-40B4-BE49-F238E27FC236}">
                <a16:creationId xmlns:a16="http://schemas.microsoft.com/office/drawing/2014/main" id="{05E283B2-ED4F-DFBD-DBF1-07D482E82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772" y="2688771"/>
            <a:ext cx="3069771" cy="3069771"/>
          </a:xfrm>
          <a:prstGeom prst="rect">
            <a:avLst/>
          </a:prstGeom>
        </p:spPr>
      </p:pic>
    </p:spTree>
    <p:extLst>
      <p:ext uri="{BB962C8B-B14F-4D97-AF65-F5344CB8AC3E}">
        <p14:creationId xmlns:p14="http://schemas.microsoft.com/office/powerpoint/2010/main" val="161409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0D98-5011-2950-920E-5056DC695D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A80896-5EB5-A45A-17DC-6C1EB885A5A4}"/>
              </a:ext>
            </a:extLst>
          </p:cNvPr>
          <p:cNvSpPr>
            <a:spLocks noGrp="1"/>
          </p:cNvSpPr>
          <p:nvPr>
            <p:ph type="title"/>
          </p:nvPr>
        </p:nvSpPr>
        <p:spPr/>
        <p:txBody>
          <a:bodyPr/>
          <a:lstStyle/>
          <a:p>
            <a:pPr algn="ctr"/>
            <a:r>
              <a:rPr lang="en-GB" dirty="0"/>
              <a:t>Thank you</a:t>
            </a:r>
          </a:p>
        </p:txBody>
      </p:sp>
      <p:sp>
        <p:nvSpPr>
          <p:cNvPr id="5" name="Content Placeholder 4">
            <a:extLst>
              <a:ext uri="{FF2B5EF4-FFF2-40B4-BE49-F238E27FC236}">
                <a16:creationId xmlns:a16="http://schemas.microsoft.com/office/drawing/2014/main" id="{FAA96650-221C-B840-AED3-AB3805263FD9}"/>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CD1B0B86-0A39-C2A3-E754-C10B20530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58" y="2855915"/>
            <a:ext cx="10152683" cy="1146169"/>
          </a:xfrm>
          <a:prstGeom prst="rect">
            <a:avLst/>
          </a:prstGeom>
        </p:spPr>
      </p:pic>
    </p:spTree>
    <p:extLst>
      <p:ext uri="{BB962C8B-B14F-4D97-AF65-F5344CB8AC3E}">
        <p14:creationId xmlns:p14="http://schemas.microsoft.com/office/powerpoint/2010/main" val="327489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0B13-0944-1FF6-F48D-46C9EA859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9C6D9-402F-FA40-D664-D0020BEAF4FF}"/>
              </a:ext>
            </a:extLst>
          </p:cNvPr>
          <p:cNvSpPr>
            <a:spLocks noGrp="1"/>
          </p:cNvSpPr>
          <p:nvPr>
            <p:ph type="title"/>
          </p:nvPr>
        </p:nvSpPr>
        <p:spPr/>
        <p:txBody>
          <a:bodyPr/>
          <a:lstStyle/>
          <a:p>
            <a:r>
              <a:rPr lang="en-GB" dirty="0"/>
              <a:t>Your expectations and feedback</a:t>
            </a:r>
          </a:p>
        </p:txBody>
      </p:sp>
      <p:sp>
        <p:nvSpPr>
          <p:cNvPr id="3" name="Content Placeholder 2">
            <a:extLst>
              <a:ext uri="{FF2B5EF4-FFF2-40B4-BE49-F238E27FC236}">
                <a16:creationId xmlns:a16="http://schemas.microsoft.com/office/drawing/2014/main" id="{9DA24ACB-626F-5037-6C6B-CA57FFAAC0A7}"/>
              </a:ext>
            </a:extLst>
          </p:cNvPr>
          <p:cNvSpPr>
            <a:spLocks noGrp="1"/>
          </p:cNvSpPr>
          <p:nvPr>
            <p:ph idx="1"/>
          </p:nvPr>
        </p:nvSpPr>
        <p:spPr/>
        <p:txBody>
          <a:bodyPr/>
          <a:lstStyle/>
          <a:p>
            <a:pPr marL="0" indent="0">
              <a:buNone/>
            </a:pPr>
            <a:r>
              <a:rPr lang="en-GB" dirty="0">
                <a:hlinkClick r:id="rId2"/>
              </a:rPr>
              <a:t>https://www.menti.com/alqhraaxmdf2</a:t>
            </a:r>
            <a:endParaRPr lang="en-GB" dirty="0"/>
          </a:p>
          <a:p>
            <a:pPr marL="0" indent="0">
              <a:buNone/>
            </a:pPr>
            <a:endParaRPr lang="en-GB" dirty="0"/>
          </a:p>
          <a:p>
            <a:pPr marL="0" indent="0">
              <a:buNone/>
            </a:pPr>
            <a:r>
              <a:rPr lang="en-GB" dirty="0"/>
              <a:t>					</a:t>
            </a:r>
            <a:r>
              <a:rPr lang="en-GB" dirty="0">
                <a:hlinkClick r:id="rId3"/>
              </a:rPr>
              <a:t>www.menti.com</a:t>
            </a:r>
            <a:endParaRPr lang="en-GB" dirty="0"/>
          </a:p>
          <a:p>
            <a:pPr marL="0" indent="0">
              <a:buNone/>
            </a:pPr>
            <a:r>
              <a:rPr lang="en-GB" dirty="0"/>
              <a:t>					code: </a:t>
            </a:r>
            <a:r>
              <a:rPr lang="en-GB" b="1" i="0" dirty="0">
                <a:effectLst/>
                <a:latin typeface="MentiText"/>
              </a:rPr>
              <a:t>7465 9056</a:t>
            </a:r>
          </a:p>
          <a:p>
            <a:pPr marL="0" indent="0">
              <a:buNone/>
            </a:pPr>
            <a:r>
              <a:rPr lang="en-GB" b="1" dirty="0">
                <a:latin typeface="MentiText"/>
              </a:rPr>
              <a:t>					</a:t>
            </a:r>
            <a:r>
              <a:rPr lang="en-GB" dirty="0">
                <a:latin typeface="MentiText"/>
              </a:rPr>
              <a:t>click: </a:t>
            </a:r>
            <a:r>
              <a:rPr lang="en-GB" b="1" dirty="0">
                <a:latin typeface="MentiText"/>
              </a:rPr>
              <a:t>JOIN</a:t>
            </a:r>
            <a:endParaRPr lang="en-GB" dirty="0"/>
          </a:p>
        </p:txBody>
      </p:sp>
      <p:pic>
        <p:nvPicPr>
          <p:cNvPr id="6" name="Picture 5" descr="A qr code on a white background&#10;&#10;Description automatically generated">
            <a:extLst>
              <a:ext uri="{FF2B5EF4-FFF2-40B4-BE49-F238E27FC236}">
                <a16:creationId xmlns:a16="http://schemas.microsoft.com/office/drawing/2014/main" id="{7089D0C8-75A6-E6F5-8CFB-2D7C8FB48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772" y="2688771"/>
            <a:ext cx="3069771" cy="3069771"/>
          </a:xfrm>
          <a:prstGeom prst="rect">
            <a:avLst/>
          </a:prstGeom>
        </p:spPr>
      </p:pic>
    </p:spTree>
    <p:extLst>
      <p:ext uri="{BB962C8B-B14F-4D97-AF65-F5344CB8AC3E}">
        <p14:creationId xmlns:p14="http://schemas.microsoft.com/office/powerpoint/2010/main" val="204770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F387-DDF7-0D2D-1710-AD31E8524D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51B365-3BEE-E279-A3CC-5872E54DDF5B}"/>
              </a:ext>
            </a:extLst>
          </p:cNvPr>
          <p:cNvSpPr>
            <a:spLocks noGrp="1"/>
          </p:cNvSpPr>
          <p:nvPr>
            <p:ph type="title"/>
          </p:nvPr>
        </p:nvSpPr>
        <p:spPr/>
        <p:txBody>
          <a:bodyPr/>
          <a:lstStyle/>
          <a:p>
            <a:pPr algn="ctr"/>
            <a:r>
              <a:rPr lang="en-GB" dirty="0"/>
              <a:t>Welcome</a:t>
            </a:r>
          </a:p>
        </p:txBody>
      </p:sp>
      <p:sp>
        <p:nvSpPr>
          <p:cNvPr id="5" name="Content Placeholder 4">
            <a:extLst>
              <a:ext uri="{FF2B5EF4-FFF2-40B4-BE49-F238E27FC236}">
                <a16:creationId xmlns:a16="http://schemas.microsoft.com/office/drawing/2014/main" id="{B02CBCE0-E623-F002-E53A-9E67C7224069}"/>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70E9D321-D197-B0B1-C526-008D87A47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58" y="2855915"/>
            <a:ext cx="10152683" cy="1146169"/>
          </a:xfrm>
          <a:prstGeom prst="rect">
            <a:avLst/>
          </a:prstGeom>
        </p:spPr>
      </p:pic>
    </p:spTree>
    <p:extLst>
      <p:ext uri="{BB962C8B-B14F-4D97-AF65-F5344CB8AC3E}">
        <p14:creationId xmlns:p14="http://schemas.microsoft.com/office/powerpoint/2010/main" val="327812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4305-7691-292E-C08E-F732BE6F2A9C}"/>
              </a:ext>
            </a:extLst>
          </p:cNvPr>
          <p:cNvSpPr>
            <a:spLocks noGrp="1"/>
          </p:cNvSpPr>
          <p:nvPr>
            <p:ph type="title"/>
          </p:nvPr>
        </p:nvSpPr>
        <p:spPr/>
        <p:txBody>
          <a:bodyPr/>
          <a:lstStyle/>
          <a:p>
            <a:r>
              <a:rPr lang="en-GB" dirty="0"/>
              <a:t>Your expectations and feedback</a:t>
            </a:r>
          </a:p>
        </p:txBody>
      </p:sp>
      <p:sp>
        <p:nvSpPr>
          <p:cNvPr id="3" name="Content Placeholder 2">
            <a:extLst>
              <a:ext uri="{FF2B5EF4-FFF2-40B4-BE49-F238E27FC236}">
                <a16:creationId xmlns:a16="http://schemas.microsoft.com/office/drawing/2014/main" id="{35004097-E579-F487-3CCB-36A1BE44950B}"/>
              </a:ext>
            </a:extLst>
          </p:cNvPr>
          <p:cNvSpPr>
            <a:spLocks noGrp="1"/>
          </p:cNvSpPr>
          <p:nvPr>
            <p:ph idx="1"/>
          </p:nvPr>
        </p:nvSpPr>
        <p:spPr/>
        <p:txBody>
          <a:bodyPr/>
          <a:lstStyle/>
          <a:p>
            <a:pPr marL="0" indent="0">
              <a:buNone/>
            </a:pPr>
            <a:r>
              <a:rPr lang="en-GB" dirty="0">
                <a:hlinkClick r:id="rId2"/>
              </a:rPr>
              <a:t>https://www.menti.com/alee6i296ch7</a:t>
            </a:r>
            <a:r>
              <a:rPr lang="en-GB" dirty="0"/>
              <a:t> </a:t>
            </a:r>
          </a:p>
          <a:p>
            <a:pPr marL="0" indent="0">
              <a:buNone/>
            </a:pPr>
            <a:endParaRPr lang="en-GB" dirty="0"/>
          </a:p>
          <a:p>
            <a:pPr marL="0" indent="0">
              <a:buNone/>
            </a:pPr>
            <a:r>
              <a:rPr lang="en-GB" dirty="0"/>
              <a:t>					</a:t>
            </a:r>
            <a:r>
              <a:rPr lang="en-GB" dirty="0">
                <a:hlinkClick r:id="rId3"/>
              </a:rPr>
              <a:t>www.menti.com</a:t>
            </a:r>
            <a:endParaRPr lang="en-GB" dirty="0"/>
          </a:p>
          <a:p>
            <a:pPr marL="0" indent="0">
              <a:buNone/>
            </a:pPr>
            <a:r>
              <a:rPr lang="en-GB" dirty="0"/>
              <a:t>					code: </a:t>
            </a:r>
            <a:r>
              <a:rPr lang="en-GB" b="1" i="0" dirty="0">
                <a:effectLst/>
                <a:latin typeface="MentiText"/>
              </a:rPr>
              <a:t>3347 6421</a:t>
            </a:r>
            <a:endParaRPr lang="en-GB" dirty="0">
              <a:latin typeface="MentiText"/>
            </a:endParaRPr>
          </a:p>
          <a:p>
            <a:pPr marL="0" indent="0">
              <a:buNone/>
            </a:pPr>
            <a:r>
              <a:rPr lang="en-GB" b="1" dirty="0">
                <a:latin typeface="MentiText"/>
              </a:rPr>
              <a:t>					</a:t>
            </a:r>
            <a:r>
              <a:rPr lang="en-GB" dirty="0">
                <a:latin typeface="MentiText"/>
              </a:rPr>
              <a:t>click: </a:t>
            </a:r>
            <a:r>
              <a:rPr lang="en-GB" b="1" dirty="0">
                <a:latin typeface="MentiText"/>
              </a:rPr>
              <a:t>JOIN</a:t>
            </a:r>
            <a:endParaRPr lang="en-GB" dirty="0"/>
          </a:p>
        </p:txBody>
      </p:sp>
      <p:pic>
        <p:nvPicPr>
          <p:cNvPr id="11" name="Picture 10" descr="A qr code on a white background&#10;&#10;Description automatically generated">
            <a:extLst>
              <a:ext uri="{FF2B5EF4-FFF2-40B4-BE49-F238E27FC236}">
                <a16:creationId xmlns:a16="http://schemas.microsoft.com/office/drawing/2014/main" id="{E7C1CE57-46E9-EB57-FAA2-A12C4FB93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688771"/>
            <a:ext cx="2906486" cy="2906486"/>
          </a:xfrm>
          <a:prstGeom prst="rect">
            <a:avLst/>
          </a:prstGeom>
        </p:spPr>
      </p:pic>
    </p:spTree>
    <p:extLst>
      <p:ext uri="{BB962C8B-B14F-4D97-AF65-F5344CB8AC3E}">
        <p14:creationId xmlns:p14="http://schemas.microsoft.com/office/powerpoint/2010/main" val="427224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F56F-2E89-C033-76B9-87790413B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BFE4C-E44E-31AA-8D17-63B9DBE2FC91}"/>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25D75528-2476-DA0E-A336-18E001A5D5C0}"/>
              </a:ext>
            </a:extLst>
          </p:cNvPr>
          <p:cNvSpPr>
            <a:spLocks noGrp="1"/>
          </p:cNvSpPr>
          <p:nvPr>
            <p:ph idx="1"/>
          </p:nvPr>
        </p:nvSpPr>
        <p:spPr/>
        <p:txBody>
          <a:bodyPr>
            <a:normAutofit fontScale="92500" lnSpcReduction="20000"/>
          </a:bodyPr>
          <a:lstStyle/>
          <a:p>
            <a:pPr marL="0" indent="0">
              <a:buNone/>
            </a:pPr>
            <a:r>
              <a:rPr lang="en-GB" sz="1800" b="1" dirty="0">
                <a:effectLst/>
                <a:latin typeface="Aptos" panose="020B0004020202020204" pitchFamily="34" charset="0"/>
                <a:ea typeface="Aptos" panose="020B0004020202020204" pitchFamily="34" charset="0"/>
                <a:cs typeface="Times New Roman" panose="02020603050405020304" pitchFamily="18" charset="0"/>
              </a:rPr>
              <a:t>12:30-2:00</a:t>
            </a:r>
          </a:p>
          <a:p>
            <a:pPr marL="0" indent="0">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Continence issues for all children (night time wetting and constipation) – bladder and bowel issues</a:t>
            </a:r>
          </a:p>
          <a:p>
            <a:pPr marL="0" indent="0">
              <a:buNone/>
            </a:pPr>
            <a:endParaRPr lang="en-GB" sz="1800" dirty="0">
              <a:latin typeface="Aptos" panose="020B0004020202020204" pitchFamily="34" charset="0"/>
              <a:cs typeface="Times New Roman" panose="02020603050405020304" pitchFamily="18" charset="0"/>
            </a:endParaRPr>
          </a:p>
          <a:p>
            <a:pPr marL="0" indent="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School readiness</a:t>
            </a:r>
          </a:p>
          <a:p>
            <a:pPr marL="0" indent="0">
              <a:buNone/>
            </a:pPr>
            <a:r>
              <a:rPr lang="en-GB" sz="1800" kern="100" dirty="0">
                <a:latin typeface="Aptos" panose="020B0004020202020204" pitchFamily="34" charset="0"/>
                <a:ea typeface="Aptos" panose="020B0004020202020204" pitchFamily="34" charset="0"/>
                <a:cs typeface="Times New Roman" panose="02020603050405020304" pitchFamily="18" charset="0"/>
              </a:rPr>
              <a: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upport and knowledge sharing around night time wetting and constipation</a:t>
            </a:r>
          </a:p>
          <a:p>
            <a:pPr marL="0" indent="0">
              <a:buNone/>
            </a:pPr>
            <a:r>
              <a:rPr lang="en-GB" sz="1800" kern="100" dirty="0">
                <a:latin typeface="Aptos" panose="020B0004020202020204" pitchFamily="34" charset="0"/>
                <a:ea typeface="Aptos" panose="020B0004020202020204" pitchFamily="34" charset="0"/>
                <a:cs typeface="Times New Roman" panose="02020603050405020304" pitchFamily="18" charset="0"/>
              </a:rPr>
              <a:t>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op tips for you to take away and try at home</a:t>
            </a:r>
          </a:p>
          <a:p>
            <a:pPr marL="0" indent="0">
              <a:buNone/>
            </a:pPr>
            <a:r>
              <a:rPr lang="en-GB" sz="1800" kern="100" dirty="0">
                <a:latin typeface="Aptos" panose="020B0004020202020204" pitchFamily="34" charset="0"/>
                <a:ea typeface="Aptos" panose="020B0004020202020204" pitchFamily="34" charset="0"/>
                <a:cs typeface="Times New Roman" panose="02020603050405020304" pitchFamily="18" charset="0"/>
              </a:rPr>
              <a:t>Q&amp;A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800" b="1" dirty="0">
                <a:latin typeface="Aptos" panose="020B0004020202020204" pitchFamily="34" charset="0"/>
                <a:cs typeface="Times New Roman" panose="02020603050405020304" pitchFamily="18" charset="0"/>
              </a:rPr>
              <a:t>2:00-2:30</a:t>
            </a:r>
          </a:p>
          <a:p>
            <a:pPr marL="0" indent="0">
              <a:buNone/>
            </a:pPr>
            <a:r>
              <a:rPr lang="en-GB" sz="1800" dirty="0">
                <a:latin typeface="Aptos" panose="020B0004020202020204" pitchFamily="34" charset="0"/>
                <a:cs typeface="Times New Roman" panose="02020603050405020304" pitchFamily="18" charset="0"/>
              </a:rPr>
              <a:t>Local Service Marketplace and opportunity to feed back to us</a:t>
            </a:r>
          </a:p>
          <a:p>
            <a:pPr marL="0" indent="0">
              <a:buNone/>
            </a:pPr>
            <a:endParaRPr lang="en-GB" dirty="0"/>
          </a:p>
          <a:p>
            <a:pPr marL="0" indent="0">
              <a:buNone/>
            </a:pPr>
            <a:r>
              <a:rPr lang="en-GB" dirty="0"/>
              <a:t>Please get as much help and advice as you can from today – no question is a silly question.</a:t>
            </a:r>
          </a:p>
          <a:p>
            <a:pPr marL="0" indent="0">
              <a:buNone/>
            </a:pPr>
            <a:endParaRPr lang="en-GB" dirty="0"/>
          </a:p>
        </p:txBody>
      </p:sp>
    </p:spTree>
    <p:extLst>
      <p:ext uri="{BB962C8B-B14F-4D97-AF65-F5344CB8AC3E}">
        <p14:creationId xmlns:p14="http://schemas.microsoft.com/office/powerpoint/2010/main" val="212840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5" name="Rectangle 14">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useBgFill="1">
        <p:nvSpPr>
          <p:cNvPr id="17" name="Rectangle 1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ierstadt"/>
              <a:ea typeface="+mn-ea"/>
              <a:cs typeface="+mn-cs"/>
            </a:endParaRPr>
          </a:p>
        </p:txBody>
      </p:sp>
      <p:pic>
        <p:nvPicPr>
          <p:cNvPr id="4" name="Content Placeholder 3">
            <a:extLst>
              <a:ext uri="{FF2B5EF4-FFF2-40B4-BE49-F238E27FC236}">
                <a16:creationId xmlns:a16="http://schemas.microsoft.com/office/drawing/2014/main" id="{9C0F34BC-309E-F270-3427-97DA4A5911EA}"/>
              </a:ext>
            </a:extLst>
          </p:cNvPr>
          <p:cNvPicPr>
            <a:picLocks noGrp="1" noChangeAspect="1"/>
          </p:cNvPicPr>
          <p:nvPr>
            <p:ph idx="1"/>
          </p:nvPr>
        </p:nvPicPr>
        <p:blipFill>
          <a:blip r:embed="rId3"/>
          <a:srcRect t="4123" r="-1" b="28292"/>
          <a:stretch/>
        </p:blipFill>
        <p:spPr>
          <a:xfrm>
            <a:off x="20" y="-1705"/>
            <a:ext cx="12191980" cy="6859705"/>
          </a:xfrm>
          <a:prstGeom prst="rect">
            <a:avLst/>
          </a:prstGeom>
        </p:spPr>
      </p:pic>
      <p:sp>
        <p:nvSpPr>
          <p:cNvPr id="19" name="Rectangle 18">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4" y="3205875"/>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2" name="Title 1">
            <a:extLst>
              <a:ext uri="{FF2B5EF4-FFF2-40B4-BE49-F238E27FC236}">
                <a16:creationId xmlns:a16="http://schemas.microsoft.com/office/drawing/2014/main" id="{63F4A277-71AF-09DE-CDF2-636CA91A3B6F}"/>
              </a:ext>
            </a:extLst>
          </p:cNvPr>
          <p:cNvSpPr>
            <a:spLocks noGrp="1"/>
          </p:cNvSpPr>
          <p:nvPr>
            <p:ph type="title"/>
          </p:nvPr>
        </p:nvSpPr>
        <p:spPr>
          <a:xfrm>
            <a:off x="517870" y="3753532"/>
            <a:ext cx="5021182" cy="2333778"/>
          </a:xfrm>
        </p:spPr>
        <p:txBody>
          <a:bodyPr vert="horz" lIns="91440" tIns="45720" rIns="91440" bIns="45720" rtlCol="0" anchor="b">
            <a:normAutofit/>
          </a:bodyPr>
          <a:lstStyle/>
          <a:p>
            <a:r>
              <a:rPr lang="en-US" dirty="0">
                <a:solidFill>
                  <a:srgbClr val="FFFFFF"/>
                </a:solidFill>
              </a:rPr>
              <a:t>What is School</a:t>
            </a:r>
            <a:br>
              <a:rPr lang="en-US" dirty="0">
                <a:solidFill>
                  <a:srgbClr val="FFFFFF"/>
                </a:solidFill>
              </a:rPr>
            </a:br>
            <a:r>
              <a:rPr lang="en-US" dirty="0">
                <a:solidFill>
                  <a:srgbClr val="FFFFFF"/>
                </a:solidFill>
              </a:rPr>
              <a:t>Readiness?</a:t>
            </a:r>
          </a:p>
        </p:txBody>
      </p:sp>
      <p:sp>
        <p:nvSpPr>
          <p:cNvPr id="21" name="Rectangle 2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19498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23" name="Rectangle 22">
            <a:extLst>
              <a:ext uri="{FF2B5EF4-FFF2-40B4-BE49-F238E27FC236}">
                <a16:creationId xmlns:a16="http://schemas.microsoft.com/office/drawing/2014/main" id="{CEFD1BA4-3BB3-4E55-9216-2F958BB3B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98540"/>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pic>
        <p:nvPicPr>
          <p:cNvPr id="3" name="Picture 2">
            <a:extLst>
              <a:ext uri="{FF2B5EF4-FFF2-40B4-BE49-F238E27FC236}">
                <a16:creationId xmlns:a16="http://schemas.microsoft.com/office/drawing/2014/main" id="{DCA555CF-B58B-4630-360D-486222F5288E}"/>
              </a:ext>
            </a:extLst>
          </p:cNvPr>
          <p:cNvPicPr>
            <a:picLocks noChangeAspect="1"/>
          </p:cNvPicPr>
          <p:nvPr/>
        </p:nvPicPr>
        <p:blipFill>
          <a:blip r:embed="rId4"/>
          <a:stretch>
            <a:fillRect/>
          </a:stretch>
        </p:blipFill>
        <p:spPr>
          <a:xfrm>
            <a:off x="9172759" y="4898487"/>
            <a:ext cx="2609314" cy="1188823"/>
          </a:xfrm>
          <a:prstGeom prst="rect">
            <a:avLst/>
          </a:prstGeom>
        </p:spPr>
      </p:pic>
    </p:spTree>
    <p:extLst>
      <p:ext uri="{BB962C8B-B14F-4D97-AF65-F5344CB8AC3E}">
        <p14:creationId xmlns:p14="http://schemas.microsoft.com/office/powerpoint/2010/main" val="317170545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useBgFill="1">
        <p:nvSpPr>
          <p:cNvPr id="18" name="Rectangle 17">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ierstadt"/>
              <a:ea typeface="+mn-ea"/>
              <a:cs typeface="+mn-cs"/>
            </a:endParaRPr>
          </a:p>
        </p:txBody>
      </p:sp>
      <p:pic>
        <p:nvPicPr>
          <p:cNvPr id="5" name="Content Placeholder 4">
            <a:extLst>
              <a:ext uri="{FF2B5EF4-FFF2-40B4-BE49-F238E27FC236}">
                <a16:creationId xmlns:a16="http://schemas.microsoft.com/office/drawing/2014/main" id="{CC45F942-B988-B52F-6D30-88D3A744B4ED}"/>
              </a:ext>
            </a:extLst>
          </p:cNvPr>
          <p:cNvPicPr>
            <a:picLocks noGrp="1" noChangeAspect="1"/>
          </p:cNvPicPr>
          <p:nvPr>
            <p:ph idx="1"/>
          </p:nvPr>
        </p:nvPicPr>
        <p:blipFill>
          <a:blip r:embed="rId2"/>
          <a:srcRect l="25"/>
          <a:stretch/>
        </p:blipFill>
        <p:spPr>
          <a:xfrm>
            <a:off x="20" y="10"/>
            <a:ext cx="12188932" cy="6857990"/>
          </a:xfrm>
          <a:prstGeom prst="rect">
            <a:avLst/>
          </a:prstGeom>
        </p:spPr>
      </p:pic>
    </p:spTree>
    <p:extLst>
      <p:ext uri="{BB962C8B-B14F-4D97-AF65-F5344CB8AC3E}">
        <p14:creationId xmlns:p14="http://schemas.microsoft.com/office/powerpoint/2010/main" val="428443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ierstadt"/>
              <a:ea typeface="+mn-ea"/>
              <a:cs typeface="+mn-cs"/>
            </a:endParaRPr>
          </a:p>
        </p:txBody>
      </p:sp>
      <p:pic>
        <p:nvPicPr>
          <p:cNvPr id="2" name="Picture 1">
            <a:extLst>
              <a:ext uri="{FF2B5EF4-FFF2-40B4-BE49-F238E27FC236}">
                <a16:creationId xmlns:a16="http://schemas.microsoft.com/office/drawing/2014/main" id="{37F902D5-4F04-C6BC-54F6-F09BD8463416}"/>
              </a:ext>
            </a:extLst>
          </p:cNvPr>
          <p:cNvPicPr>
            <a:picLocks noChangeAspect="1"/>
          </p:cNvPicPr>
          <p:nvPr/>
        </p:nvPicPr>
        <p:blipFill>
          <a:blip r:embed="rId2"/>
          <a:srcRect t="12869" r="-1" b="2839"/>
          <a:stretch/>
        </p:blipFill>
        <p:spPr>
          <a:xfrm>
            <a:off x="20" y="10"/>
            <a:ext cx="12188932" cy="6857990"/>
          </a:xfrm>
          <a:prstGeom prst="rect">
            <a:avLst/>
          </a:prstGeom>
        </p:spPr>
      </p:pic>
    </p:spTree>
    <p:extLst>
      <p:ext uri="{BB962C8B-B14F-4D97-AF65-F5344CB8AC3E}">
        <p14:creationId xmlns:p14="http://schemas.microsoft.com/office/powerpoint/2010/main" val="90158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ierstadt"/>
              <a:ea typeface="+mn-ea"/>
              <a:cs typeface="+mn-cs"/>
            </a:endParaRPr>
          </a:p>
        </p:txBody>
      </p:sp>
      <p:pic>
        <p:nvPicPr>
          <p:cNvPr id="2" name="Picture 1">
            <a:extLst>
              <a:ext uri="{FF2B5EF4-FFF2-40B4-BE49-F238E27FC236}">
                <a16:creationId xmlns:a16="http://schemas.microsoft.com/office/drawing/2014/main" id="{BB39A8A9-C2DB-034C-51A0-7B52CD00EE5F}"/>
              </a:ext>
            </a:extLst>
          </p:cNvPr>
          <p:cNvPicPr>
            <a:picLocks noChangeAspect="1"/>
          </p:cNvPicPr>
          <p:nvPr/>
        </p:nvPicPr>
        <p:blipFill>
          <a:blip r:embed="rId2"/>
          <a:srcRect r="25"/>
          <a:stretch/>
        </p:blipFill>
        <p:spPr>
          <a:xfrm>
            <a:off x="20" y="10"/>
            <a:ext cx="12188932" cy="6857990"/>
          </a:xfrm>
          <a:prstGeom prst="rect">
            <a:avLst/>
          </a:prstGeom>
        </p:spPr>
      </p:pic>
    </p:spTree>
    <p:extLst>
      <p:ext uri="{BB962C8B-B14F-4D97-AF65-F5344CB8AC3E}">
        <p14:creationId xmlns:p14="http://schemas.microsoft.com/office/powerpoint/2010/main" val="262741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5B58-1CB2-9E52-35DE-AAD158EEECF3}"/>
              </a:ext>
            </a:extLst>
          </p:cNvPr>
          <p:cNvSpPr>
            <a:spLocks noGrp="1"/>
          </p:cNvSpPr>
          <p:nvPr>
            <p:ph type="title"/>
          </p:nvPr>
        </p:nvSpPr>
        <p:spPr/>
        <p:txBody>
          <a:bodyPr>
            <a:normAutofit fontScale="90000"/>
          </a:bodyPr>
          <a:lstStyle/>
          <a:p>
            <a:r>
              <a:rPr lang="en-GB" dirty="0"/>
              <a:t>Parents and carers are the child’s greatest teacher and role model.</a:t>
            </a:r>
          </a:p>
        </p:txBody>
      </p:sp>
      <p:pic>
        <p:nvPicPr>
          <p:cNvPr id="4" name="Content Placeholder 3">
            <a:extLst>
              <a:ext uri="{FF2B5EF4-FFF2-40B4-BE49-F238E27FC236}">
                <a16:creationId xmlns:a16="http://schemas.microsoft.com/office/drawing/2014/main" id="{A3F75557-FEE2-27B0-A117-3FA373AC1BF5}"/>
              </a:ext>
            </a:extLst>
          </p:cNvPr>
          <p:cNvPicPr>
            <a:picLocks noGrp="1" noChangeAspect="1"/>
          </p:cNvPicPr>
          <p:nvPr>
            <p:ph idx="1"/>
          </p:nvPr>
        </p:nvPicPr>
        <p:blipFill>
          <a:blip r:embed="rId3"/>
          <a:stretch>
            <a:fillRect/>
          </a:stretch>
        </p:blipFill>
        <p:spPr>
          <a:xfrm>
            <a:off x="5665786" y="1066799"/>
            <a:ext cx="6433457" cy="4288971"/>
          </a:xfrm>
          <a:prstGeom prst="rect">
            <a:avLst/>
          </a:prstGeom>
        </p:spPr>
      </p:pic>
    </p:spTree>
    <p:extLst>
      <p:ext uri="{BB962C8B-B14F-4D97-AF65-F5344CB8AC3E}">
        <p14:creationId xmlns:p14="http://schemas.microsoft.com/office/powerpoint/2010/main" val="307540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ierstadt"/>
              <a:ea typeface="+mn-ea"/>
              <a:cs typeface="+mn-cs"/>
            </a:endParaRPr>
          </a:p>
        </p:txBody>
      </p:sp>
      <p:sp>
        <p:nvSpPr>
          <p:cNvPr id="2" name="Title 1">
            <a:extLst>
              <a:ext uri="{FF2B5EF4-FFF2-40B4-BE49-F238E27FC236}">
                <a16:creationId xmlns:a16="http://schemas.microsoft.com/office/drawing/2014/main" id="{3C6A6B9E-F15C-AD2B-6F73-6789B29DEC7A}"/>
              </a:ext>
            </a:extLst>
          </p:cNvPr>
          <p:cNvSpPr>
            <a:spLocks noGrp="1"/>
          </p:cNvSpPr>
          <p:nvPr>
            <p:ph type="title"/>
          </p:nvPr>
        </p:nvSpPr>
        <p:spPr>
          <a:xfrm>
            <a:off x="517870" y="976160"/>
            <a:ext cx="4032504" cy="3364992"/>
          </a:xfrm>
        </p:spPr>
        <p:txBody>
          <a:bodyPr>
            <a:normAutofit fontScale="90000"/>
          </a:bodyPr>
          <a:lstStyle/>
          <a:p>
            <a:pPr>
              <a:lnSpc>
                <a:spcPct val="90000"/>
              </a:lnSpc>
            </a:pPr>
            <a:r>
              <a:rPr lang="en-GB" sz="4000" dirty="0"/>
              <a:t>Ready to separate… </a:t>
            </a:r>
            <a:br>
              <a:rPr lang="en-GB" sz="4000" dirty="0"/>
            </a:br>
            <a:br>
              <a:rPr lang="en-GB" sz="1900" dirty="0"/>
            </a:br>
            <a:r>
              <a:rPr lang="en-GB" sz="1900" dirty="0"/>
              <a:t>I will be ready for school when...</a:t>
            </a:r>
            <a:br>
              <a:rPr lang="en-GB" sz="1900" dirty="0"/>
            </a:br>
            <a:br>
              <a:rPr lang="en-GB" sz="1900" dirty="0"/>
            </a:br>
            <a:r>
              <a:rPr lang="en-GB" sz="2800" dirty="0"/>
              <a:t>• I can feel secure and separate from my parent or main carer</a:t>
            </a:r>
            <a:br>
              <a:rPr lang="en-GB" sz="2800" dirty="0"/>
            </a:br>
            <a:br>
              <a:rPr lang="en-GB" sz="2800" dirty="0"/>
            </a:br>
            <a:r>
              <a:rPr lang="en-GB" sz="2800" dirty="0"/>
              <a:t>• I can say goodbye to you when I have a grown up I know to help me</a:t>
            </a:r>
          </a:p>
        </p:txBody>
      </p:sp>
      <p:sp>
        <p:nvSpPr>
          <p:cNvPr id="16" name="Rectangle 15">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sp>
        <p:nvSpPr>
          <p:cNvPr id="17" name="Rectangle 16">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ierstadt"/>
              <a:ea typeface="+mn-ea"/>
              <a:cs typeface="+mn-cs"/>
            </a:endParaRPr>
          </a:p>
        </p:txBody>
      </p:sp>
      <p:graphicFrame>
        <p:nvGraphicFramePr>
          <p:cNvPr id="18" name="Content Placeholder 2">
            <a:extLst>
              <a:ext uri="{FF2B5EF4-FFF2-40B4-BE49-F238E27FC236}">
                <a16:creationId xmlns:a16="http://schemas.microsoft.com/office/drawing/2014/main" id="{0E0D228B-1892-9985-5130-5C310653E3D9}"/>
              </a:ext>
            </a:extLst>
          </p:cNvPr>
          <p:cNvGraphicFramePr>
            <a:graphicFrameLocks noGrp="1"/>
          </p:cNvGraphicFramePr>
          <p:nvPr>
            <p:ph idx="1"/>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956EDC18-8F5E-85E8-93B4-D954EE0EB8E0}"/>
              </a:ext>
            </a:extLst>
          </p:cNvPr>
          <p:cNvPicPr>
            <a:picLocks noChangeAspect="1"/>
          </p:cNvPicPr>
          <p:nvPr/>
        </p:nvPicPr>
        <p:blipFill>
          <a:blip r:embed="rId7"/>
          <a:stretch>
            <a:fillRect/>
          </a:stretch>
        </p:blipFill>
        <p:spPr>
          <a:xfrm>
            <a:off x="9076718" y="205689"/>
            <a:ext cx="2609314" cy="1188823"/>
          </a:xfrm>
          <a:prstGeom prst="rect">
            <a:avLst/>
          </a:prstGeom>
        </p:spPr>
      </p:pic>
    </p:spTree>
    <p:extLst>
      <p:ext uri="{BB962C8B-B14F-4D97-AF65-F5344CB8AC3E}">
        <p14:creationId xmlns:p14="http://schemas.microsoft.com/office/powerpoint/2010/main" val="303252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0B93-6AC0-DE4F-A04C-5DD14A513946}"/>
              </a:ext>
            </a:extLst>
          </p:cNvPr>
          <p:cNvSpPr>
            <a:spLocks noGrp="1"/>
          </p:cNvSpPr>
          <p:nvPr>
            <p:ph type="title"/>
          </p:nvPr>
        </p:nvSpPr>
        <p:spPr/>
        <p:txBody>
          <a:bodyPr>
            <a:normAutofit/>
          </a:bodyPr>
          <a:lstStyle/>
          <a:p>
            <a:r>
              <a:rPr lang="en-GB" sz="4000" dirty="0"/>
              <a:t>Ready to Communicate…</a:t>
            </a:r>
            <a:br>
              <a:rPr lang="en-GB" sz="4000" dirty="0"/>
            </a:br>
            <a:r>
              <a:rPr lang="en-GB" sz="1800" dirty="0"/>
              <a:t>• I can express myself if I need something</a:t>
            </a:r>
            <a:br>
              <a:rPr lang="en-GB" sz="1800" dirty="0"/>
            </a:br>
            <a:r>
              <a:rPr lang="en-GB" sz="1800" dirty="0"/>
              <a:t> • I can communicate my own ideas, needs and feelings</a:t>
            </a:r>
            <a:br>
              <a:rPr lang="en-GB" sz="1800" dirty="0"/>
            </a:br>
            <a:r>
              <a:rPr lang="en-GB" sz="1800" dirty="0"/>
              <a:t> • I make observations, comment and ask questions </a:t>
            </a:r>
            <a:br>
              <a:rPr lang="en-GB" sz="1800" dirty="0"/>
            </a:br>
            <a:r>
              <a:rPr lang="en-GB" sz="1800" dirty="0"/>
              <a:t>• I can use words about things that interest me </a:t>
            </a:r>
            <a:br>
              <a:rPr lang="en-GB" sz="1800" dirty="0"/>
            </a:br>
            <a:r>
              <a:rPr lang="en-GB" sz="1800" dirty="0"/>
              <a:t>• I can talk about lots of different things; what I’ve done, who I’m with or where I’m going</a:t>
            </a:r>
            <a:br>
              <a:rPr lang="en-GB" sz="1800" dirty="0"/>
            </a:br>
            <a:r>
              <a:rPr lang="en-GB" sz="1800" dirty="0"/>
              <a:t> • I use objects or gestures to help me explain what I am talking about</a:t>
            </a:r>
          </a:p>
        </p:txBody>
      </p:sp>
      <p:pic>
        <p:nvPicPr>
          <p:cNvPr id="4" name="Content Placeholder 3">
            <a:extLst>
              <a:ext uri="{FF2B5EF4-FFF2-40B4-BE49-F238E27FC236}">
                <a16:creationId xmlns:a16="http://schemas.microsoft.com/office/drawing/2014/main" id="{EEF3AFA1-327D-24C6-9EE1-597551259F53}"/>
              </a:ext>
            </a:extLst>
          </p:cNvPr>
          <p:cNvPicPr>
            <a:picLocks noGrp="1" noChangeAspect="1"/>
          </p:cNvPicPr>
          <p:nvPr>
            <p:ph idx="1"/>
          </p:nvPr>
        </p:nvPicPr>
        <p:blipFill>
          <a:blip r:embed="rId3"/>
          <a:stretch>
            <a:fillRect/>
          </a:stretch>
        </p:blipFill>
        <p:spPr>
          <a:xfrm>
            <a:off x="5671354" y="834420"/>
            <a:ext cx="3114622" cy="1744188"/>
          </a:xfrm>
          <a:prstGeom prst="rect">
            <a:avLst/>
          </a:prstGeom>
        </p:spPr>
      </p:pic>
      <p:pic>
        <p:nvPicPr>
          <p:cNvPr id="5" name="Picture 4">
            <a:extLst>
              <a:ext uri="{FF2B5EF4-FFF2-40B4-BE49-F238E27FC236}">
                <a16:creationId xmlns:a16="http://schemas.microsoft.com/office/drawing/2014/main" id="{C8E8E949-7B92-4BD7-8106-B65BF9FCB768}"/>
              </a:ext>
            </a:extLst>
          </p:cNvPr>
          <p:cNvPicPr>
            <a:picLocks noChangeAspect="1"/>
          </p:cNvPicPr>
          <p:nvPr/>
        </p:nvPicPr>
        <p:blipFill>
          <a:blip r:embed="rId4"/>
          <a:stretch>
            <a:fillRect/>
          </a:stretch>
        </p:blipFill>
        <p:spPr>
          <a:xfrm>
            <a:off x="8231695" y="2589723"/>
            <a:ext cx="3114622" cy="1851648"/>
          </a:xfrm>
          <a:prstGeom prst="rect">
            <a:avLst/>
          </a:prstGeom>
        </p:spPr>
      </p:pic>
      <p:pic>
        <p:nvPicPr>
          <p:cNvPr id="6" name="Picture 5">
            <a:extLst>
              <a:ext uri="{FF2B5EF4-FFF2-40B4-BE49-F238E27FC236}">
                <a16:creationId xmlns:a16="http://schemas.microsoft.com/office/drawing/2014/main" id="{7E4C7478-5021-4DC8-1A0A-18F5656F1BCB}"/>
              </a:ext>
            </a:extLst>
          </p:cNvPr>
          <p:cNvPicPr>
            <a:picLocks noChangeAspect="1"/>
          </p:cNvPicPr>
          <p:nvPr/>
        </p:nvPicPr>
        <p:blipFill>
          <a:blip r:embed="rId5"/>
          <a:stretch>
            <a:fillRect/>
          </a:stretch>
        </p:blipFill>
        <p:spPr>
          <a:xfrm>
            <a:off x="6190871" y="4656013"/>
            <a:ext cx="2902101" cy="1931216"/>
          </a:xfrm>
          <a:prstGeom prst="rect">
            <a:avLst/>
          </a:prstGeom>
        </p:spPr>
      </p:pic>
      <p:pic>
        <p:nvPicPr>
          <p:cNvPr id="7" name="Picture 6">
            <a:extLst>
              <a:ext uri="{FF2B5EF4-FFF2-40B4-BE49-F238E27FC236}">
                <a16:creationId xmlns:a16="http://schemas.microsoft.com/office/drawing/2014/main" id="{3794C23A-58B9-67AA-F5D6-2EBDED643A6D}"/>
              </a:ext>
            </a:extLst>
          </p:cNvPr>
          <p:cNvPicPr>
            <a:picLocks noChangeAspect="1"/>
          </p:cNvPicPr>
          <p:nvPr/>
        </p:nvPicPr>
        <p:blipFill>
          <a:blip r:embed="rId6"/>
          <a:stretch>
            <a:fillRect/>
          </a:stretch>
        </p:blipFill>
        <p:spPr>
          <a:xfrm>
            <a:off x="9092972" y="362197"/>
            <a:ext cx="2609314" cy="1188823"/>
          </a:xfrm>
          <a:prstGeom prst="rect">
            <a:avLst/>
          </a:prstGeom>
        </p:spPr>
      </p:pic>
    </p:spTree>
    <p:extLst>
      <p:ext uri="{BB962C8B-B14F-4D97-AF65-F5344CB8AC3E}">
        <p14:creationId xmlns:p14="http://schemas.microsoft.com/office/powerpoint/2010/main" val="370811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52FD-136E-12D5-10AE-BF20C9338F39}"/>
              </a:ext>
            </a:extLst>
          </p:cNvPr>
          <p:cNvSpPr>
            <a:spLocks noGrp="1"/>
          </p:cNvSpPr>
          <p:nvPr>
            <p:ph type="title"/>
          </p:nvPr>
        </p:nvSpPr>
        <p:spPr/>
        <p:txBody>
          <a:bodyPr/>
          <a:lstStyle/>
          <a:p>
            <a:r>
              <a:rPr lang="en-GB" dirty="0"/>
              <a:t>Agenda</a:t>
            </a:r>
          </a:p>
        </p:txBody>
      </p:sp>
      <p:sp>
        <p:nvSpPr>
          <p:cNvPr id="7" name="Content Placeholder 6">
            <a:extLst>
              <a:ext uri="{FF2B5EF4-FFF2-40B4-BE49-F238E27FC236}">
                <a16:creationId xmlns:a16="http://schemas.microsoft.com/office/drawing/2014/main" id="{FB78636F-2880-BFE0-CAF9-6C96A6F8EF61}"/>
              </a:ext>
            </a:extLst>
          </p:cNvPr>
          <p:cNvSpPr>
            <a:spLocks noGrp="1"/>
          </p:cNvSpPr>
          <p:nvPr>
            <p:ph idx="1"/>
          </p:nvPr>
        </p:nvSpPr>
        <p:spPr/>
        <p:txBody>
          <a:bodyPr>
            <a:normAutofit fontScale="92500" lnSpcReduction="20000"/>
          </a:bodyPr>
          <a:lstStyle/>
          <a:p>
            <a:pPr marL="0" indent="0">
              <a:buNone/>
            </a:pPr>
            <a:r>
              <a:rPr lang="en-GB" sz="1800" b="1" dirty="0">
                <a:effectLst/>
                <a:latin typeface="Aptos" panose="020B0004020202020204" pitchFamily="34" charset="0"/>
                <a:ea typeface="Aptos" panose="020B0004020202020204" pitchFamily="34" charset="0"/>
                <a:cs typeface="Times New Roman" panose="02020603050405020304" pitchFamily="18" charset="0"/>
              </a:rPr>
              <a:t>10-11:30 </a:t>
            </a:r>
          </a:p>
          <a:p>
            <a:pPr marL="0" indent="0">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Continence issues for children with EHCPs or in a special school – bladder and bowel issues</a:t>
            </a:r>
          </a:p>
          <a:p>
            <a:pPr marL="0" indent="0">
              <a:buNone/>
            </a:pPr>
            <a:endParaRPr lang="en-GB" sz="1800" dirty="0">
              <a:latin typeface="Aptos" panose="020B0004020202020204" pitchFamily="34" charset="0"/>
              <a:cs typeface="Times New Roman" panose="02020603050405020304" pitchFamily="18" charset="0"/>
            </a:endParaRPr>
          </a:p>
          <a:p>
            <a:pPr marL="0" indent="0">
              <a:buNone/>
            </a:pPr>
            <a:r>
              <a:rPr lang="en-GB" sz="1800" dirty="0">
                <a:latin typeface="Aptos" panose="020B0004020202020204" pitchFamily="34" charset="0"/>
                <a:cs typeface="Times New Roman" panose="02020603050405020304" pitchFamily="18" charset="0"/>
              </a:rPr>
              <a:t>Sharing Knowledge</a:t>
            </a:r>
          </a:p>
          <a:p>
            <a:pPr marL="0" indent="0">
              <a:buNone/>
            </a:pPr>
            <a:r>
              <a:rPr lang="en-GB" sz="1800" dirty="0">
                <a:latin typeface="Aptos" panose="020B0004020202020204" pitchFamily="34" charset="0"/>
                <a:cs typeface="Times New Roman" panose="02020603050405020304" pitchFamily="18" charset="0"/>
              </a:rPr>
              <a:t>Top Tips</a:t>
            </a:r>
          </a:p>
          <a:p>
            <a:pPr marL="0" indent="0">
              <a:buNone/>
            </a:pPr>
            <a:r>
              <a:rPr lang="en-GB" sz="1800" dirty="0">
                <a:latin typeface="Aptos" panose="020B0004020202020204" pitchFamily="34" charset="0"/>
                <a:cs typeface="Times New Roman" panose="02020603050405020304" pitchFamily="18" charset="0"/>
              </a:rPr>
              <a:t>Things to try at home</a:t>
            </a:r>
          </a:p>
          <a:p>
            <a:pPr marL="0" indent="0">
              <a:buNone/>
            </a:pPr>
            <a:r>
              <a:rPr lang="en-GB" sz="1800" dirty="0">
                <a:latin typeface="Aptos" panose="020B0004020202020204" pitchFamily="34" charset="0"/>
                <a:cs typeface="Times New Roman" panose="02020603050405020304" pitchFamily="18" charset="0"/>
              </a:rPr>
              <a:t>Q&amp;A</a:t>
            </a:r>
          </a:p>
          <a:p>
            <a:pPr marL="0" indent="0">
              <a:buNone/>
            </a:pPr>
            <a:endParaRPr lang="en-GB" sz="1800" dirty="0">
              <a:latin typeface="Aptos" panose="020B0004020202020204" pitchFamily="34" charset="0"/>
              <a:cs typeface="Times New Roman" panose="02020603050405020304" pitchFamily="18" charset="0"/>
            </a:endParaRPr>
          </a:p>
          <a:p>
            <a:pPr marL="0" indent="0">
              <a:buNone/>
            </a:pPr>
            <a:r>
              <a:rPr lang="en-GB" sz="1800" b="1" dirty="0">
                <a:latin typeface="Aptos" panose="020B0004020202020204" pitchFamily="34" charset="0"/>
                <a:cs typeface="Times New Roman" panose="02020603050405020304" pitchFamily="18" charset="0"/>
              </a:rPr>
              <a:t>1130-1230 </a:t>
            </a:r>
          </a:p>
          <a:p>
            <a:pPr marL="0" indent="0">
              <a:buNone/>
            </a:pPr>
            <a:r>
              <a:rPr lang="en-GB" sz="1800" dirty="0">
                <a:latin typeface="Aptos" panose="020B0004020202020204" pitchFamily="34" charset="0"/>
                <a:cs typeface="Times New Roman" panose="02020603050405020304" pitchFamily="18" charset="0"/>
              </a:rPr>
              <a:t>Local Service Marketplace and opportunity to feed back to us.</a:t>
            </a:r>
          </a:p>
          <a:p>
            <a:pPr marL="0" indent="0">
              <a:buNone/>
            </a:pPr>
            <a:endParaRPr lang="en-GB" dirty="0"/>
          </a:p>
          <a:p>
            <a:pPr marL="0" indent="0">
              <a:buNone/>
            </a:pPr>
            <a:r>
              <a:rPr lang="en-GB" dirty="0"/>
              <a:t>Please get as much help and advice as you can from today – no question is a silly question.</a:t>
            </a:r>
          </a:p>
        </p:txBody>
      </p:sp>
    </p:spTree>
    <p:extLst>
      <p:ext uri="{BB962C8B-B14F-4D97-AF65-F5344CB8AC3E}">
        <p14:creationId xmlns:p14="http://schemas.microsoft.com/office/powerpoint/2010/main" val="132014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9066-1DC0-D14B-66A3-870D52C6EA91}"/>
              </a:ext>
            </a:extLst>
          </p:cNvPr>
          <p:cNvSpPr>
            <a:spLocks noGrp="1"/>
          </p:cNvSpPr>
          <p:nvPr>
            <p:ph type="title"/>
          </p:nvPr>
        </p:nvSpPr>
        <p:spPr/>
        <p:txBody>
          <a:bodyPr>
            <a:normAutofit fontScale="90000"/>
          </a:bodyPr>
          <a:lstStyle/>
          <a:p>
            <a:r>
              <a:rPr lang="en-GB" sz="4000" u="sng" dirty="0"/>
              <a:t>Ready to listen. . </a:t>
            </a:r>
            <a:br>
              <a:rPr lang="en-GB" sz="4000" dirty="0"/>
            </a:br>
            <a:r>
              <a:rPr lang="en-GB" sz="2400" dirty="0"/>
              <a:t>• I am interested in my own play and the world around me</a:t>
            </a:r>
            <a:br>
              <a:rPr lang="en-GB" sz="2400" dirty="0"/>
            </a:br>
            <a:br>
              <a:rPr lang="en-GB" sz="2400" dirty="0"/>
            </a:br>
            <a:r>
              <a:rPr lang="en-GB" sz="2400" dirty="0"/>
              <a:t> • I can follow developmentally appropriate instructions </a:t>
            </a:r>
            <a:br>
              <a:rPr lang="en-GB" sz="2400" dirty="0"/>
            </a:br>
            <a:br>
              <a:rPr lang="en-GB" sz="2400" dirty="0"/>
            </a:br>
            <a:r>
              <a:rPr lang="en-GB" sz="2400" dirty="0"/>
              <a:t>• I join in with singing songs and rhymes</a:t>
            </a:r>
            <a:br>
              <a:rPr lang="en-GB" sz="2400" dirty="0"/>
            </a:br>
            <a:br>
              <a:rPr lang="en-GB" sz="2400" dirty="0"/>
            </a:br>
            <a:r>
              <a:rPr lang="en-GB" sz="2400" dirty="0"/>
              <a:t> • I join in with my favourite bits of the story</a:t>
            </a:r>
            <a:br>
              <a:rPr lang="en-GB" sz="2400" dirty="0"/>
            </a:br>
            <a:br>
              <a:rPr lang="en-GB" sz="2400" dirty="0"/>
            </a:br>
            <a:r>
              <a:rPr lang="en-GB" sz="2400" dirty="0"/>
              <a:t> • You ask me to do something like ‘come and put your coat on’ I will do it if I am not too busy playing</a:t>
            </a:r>
          </a:p>
        </p:txBody>
      </p:sp>
      <p:pic>
        <p:nvPicPr>
          <p:cNvPr id="7" name="Content Placeholder 6">
            <a:extLst>
              <a:ext uri="{FF2B5EF4-FFF2-40B4-BE49-F238E27FC236}">
                <a16:creationId xmlns:a16="http://schemas.microsoft.com/office/drawing/2014/main" id="{AA283763-49E2-5574-5302-47C797171A75}"/>
              </a:ext>
            </a:extLst>
          </p:cNvPr>
          <p:cNvPicPr>
            <a:picLocks noGrp="1" noChangeAspect="1"/>
          </p:cNvPicPr>
          <p:nvPr>
            <p:ph idx="1"/>
          </p:nvPr>
        </p:nvPicPr>
        <p:blipFill>
          <a:blip r:embed="rId3"/>
          <a:stretch>
            <a:fillRect/>
          </a:stretch>
        </p:blipFill>
        <p:spPr>
          <a:xfrm>
            <a:off x="9180172" y="1867303"/>
            <a:ext cx="2686050" cy="1704975"/>
          </a:xfrm>
          <a:prstGeom prst="rect">
            <a:avLst/>
          </a:prstGeom>
        </p:spPr>
      </p:pic>
      <p:pic>
        <p:nvPicPr>
          <p:cNvPr id="5" name="Picture 4">
            <a:extLst>
              <a:ext uri="{FF2B5EF4-FFF2-40B4-BE49-F238E27FC236}">
                <a16:creationId xmlns:a16="http://schemas.microsoft.com/office/drawing/2014/main" id="{F6D09551-D100-6691-64D5-2F069A7D0C92}"/>
              </a:ext>
            </a:extLst>
          </p:cNvPr>
          <p:cNvPicPr>
            <a:picLocks noChangeAspect="1"/>
          </p:cNvPicPr>
          <p:nvPr/>
        </p:nvPicPr>
        <p:blipFill>
          <a:blip r:embed="rId4"/>
          <a:stretch>
            <a:fillRect/>
          </a:stretch>
        </p:blipFill>
        <p:spPr>
          <a:xfrm>
            <a:off x="8137499" y="4138209"/>
            <a:ext cx="3807036" cy="2263290"/>
          </a:xfrm>
          <a:prstGeom prst="rect">
            <a:avLst/>
          </a:prstGeom>
        </p:spPr>
      </p:pic>
      <p:pic>
        <p:nvPicPr>
          <p:cNvPr id="6" name="Picture 5">
            <a:extLst>
              <a:ext uri="{FF2B5EF4-FFF2-40B4-BE49-F238E27FC236}">
                <a16:creationId xmlns:a16="http://schemas.microsoft.com/office/drawing/2014/main" id="{FE87AA92-CE2F-3BF0-5C85-6E562871F072}"/>
              </a:ext>
            </a:extLst>
          </p:cNvPr>
          <p:cNvPicPr>
            <a:picLocks noChangeAspect="1"/>
          </p:cNvPicPr>
          <p:nvPr/>
        </p:nvPicPr>
        <p:blipFill>
          <a:blip r:embed="rId5"/>
          <a:stretch>
            <a:fillRect/>
          </a:stretch>
        </p:blipFill>
        <p:spPr>
          <a:xfrm>
            <a:off x="5584623" y="978408"/>
            <a:ext cx="3309757" cy="2263290"/>
          </a:xfrm>
          <a:prstGeom prst="rect">
            <a:avLst/>
          </a:prstGeom>
        </p:spPr>
      </p:pic>
      <p:pic>
        <p:nvPicPr>
          <p:cNvPr id="8" name="Picture 7">
            <a:extLst>
              <a:ext uri="{FF2B5EF4-FFF2-40B4-BE49-F238E27FC236}">
                <a16:creationId xmlns:a16="http://schemas.microsoft.com/office/drawing/2014/main" id="{926A6CA0-4993-92D2-C8AF-B43605B1D4FC}"/>
              </a:ext>
            </a:extLst>
          </p:cNvPr>
          <p:cNvPicPr>
            <a:picLocks noChangeAspect="1"/>
          </p:cNvPicPr>
          <p:nvPr/>
        </p:nvPicPr>
        <p:blipFill>
          <a:blip r:embed="rId6"/>
          <a:stretch>
            <a:fillRect/>
          </a:stretch>
        </p:blipFill>
        <p:spPr>
          <a:xfrm>
            <a:off x="5343262" y="4222976"/>
            <a:ext cx="2619375" cy="1743075"/>
          </a:xfrm>
          <a:prstGeom prst="rect">
            <a:avLst/>
          </a:prstGeom>
        </p:spPr>
      </p:pic>
      <p:pic>
        <p:nvPicPr>
          <p:cNvPr id="9" name="Picture 8">
            <a:extLst>
              <a:ext uri="{FF2B5EF4-FFF2-40B4-BE49-F238E27FC236}">
                <a16:creationId xmlns:a16="http://schemas.microsoft.com/office/drawing/2014/main" id="{A03C8765-2DBE-F136-144B-5CD77948B924}"/>
              </a:ext>
            </a:extLst>
          </p:cNvPr>
          <p:cNvPicPr>
            <a:picLocks noChangeAspect="1"/>
          </p:cNvPicPr>
          <p:nvPr/>
        </p:nvPicPr>
        <p:blipFill>
          <a:blip r:embed="rId7"/>
          <a:stretch>
            <a:fillRect/>
          </a:stretch>
        </p:blipFill>
        <p:spPr>
          <a:xfrm>
            <a:off x="9064816" y="383996"/>
            <a:ext cx="2609314" cy="1188823"/>
          </a:xfrm>
          <a:prstGeom prst="rect">
            <a:avLst/>
          </a:prstGeom>
        </p:spPr>
      </p:pic>
    </p:spTree>
    <p:extLst>
      <p:ext uri="{BB962C8B-B14F-4D97-AF65-F5344CB8AC3E}">
        <p14:creationId xmlns:p14="http://schemas.microsoft.com/office/powerpoint/2010/main" val="80468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575D-76A1-0D7B-0BEA-085010E90E5B}"/>
              </a:ext>
            </a:extLst>
          </p:cNvPr>
          <p:cNvSpPr>
            <a:spLocks noGrp="1"/>
          </p:cNvSpPr>
          <p:nvPr>
            <p:ph type="title"/>
          </p:nvPr>
        </p:nvSpPr>
        <p:spPr/>
        <p:txBody>
          <a:bodyPr>
            <a:normAutofit fontScale="90000"/>
          </a:bodyPr>
          <a:lstStyle/>
          <a:p>
            <a:r>
              <a:rPr lang="en-GB" sz="4000" dirty="0"/>
              <a:t>Ready to socialise. . </a:t>
            </a:r>
            <a:br>
              <a:rPr lang="en-GB" sz="4000" dirty="0"/>
            </a:br>
            <a:r>
              <a:rPr lang="en-GB" sz="2400" dirty="0"/>
              <a:t>• I can interact in an age/developmentally appropriate way</a:t>
            </a:r>
            <a:br>
              <a:rPr lang="en-GB" sz="2400" dirty="0"/>
            </a:br>
            <a:br>
              <a:rPr lang="en-GB" sz="2400" dirty="0"/>
            </a:br>
            <a:r>
              <a:rPr lang="en-GB" sz="2400" dirty="0"/>
              <a:t> • I can share and play and I am beginning to take responsibility for my actions </a:t>
            </a:r>
            <a:br>
              <a:rPr lang="en-GB" sz="2400" dirty="0"/>
            </a:br>
            <a:br>
              <a:rPr lang="en-GB" sz="2400" dirty="0"/>
            </a:br>
            <a:r>
              <a:rPr lang="en-GB" sz="2400" dirty="0"/>
              <a:t>• I am beginning to be able to tell my friends what they could do to help me if they take my toys or make me upset or cross</a:t>
            </a:r>
          </a:p>
        </p:txBody>
      </p:sp>
      <p:sp>
        <p:nvSpPr>
          <p:cNvPr id="3" name="Content Placeholder 2">
            <a:extLst>
              <a:ext uri="{FF2B5EF4-FFF2-40B4-BE49-F238E27FC236}">
                <a16:creationId xmlns:a16="http://schemas.microsoft.com/office/drawing/2014/main" id="{7D6E51DC-A273-35F9-241B-49949B44C581}"/>
              </a:ext>
            </a:extLst>
          </p:cNvPr>
          <p:cNvSpPr>
            <a:spLocks noGrp="1"/>
          </p:cNvSpPr>
          <p:nvPr>
            <p:ph idx="1"/>
          </p:nvPr>
        </p:nvSpPr>
        <p:spPr/>
        <p:txBody>
          <a:bodyPr/>
          <a:lstStyle/>
          <a:p>
            <a:r>
              <a:rPr lang="en-GB" dirty="0"/>
              <a:t>• Take me to groups to meet other children</a:t>
            </a:r>
          </a:p>
          <a:p>
            <a:r>
              <a:rPr lang="en-GB" dirty="0"/>
              <a:t>• Give me time to chat to my friends and my</a:t>
            </a:r>
          </a:p>
          <a:p>
            <a:r>
              <a:rPr lang="en-GB" dirty="0"/>
              <a:t>family about the things I know</a:t>
            </a:r>
          </a:p>
          <a:p>
            <a:r>
              <a:rPr lang="en-GB" dirty="0"/>
              <a:t>• Sometimes I know that my friend will want to have the toys I am playing with and I need help from a grown up to help me share these with them</a:t>
            </a:r>
          </a:p>
          <a:p>
            <a:endParaRPr lang="en-GB" dirty="0"/>
          </a:p>
        </p:txBody>
      </p:sp>
      <p:pic>
        <p:nvPicPr>
          <p:cNvPr id="4" name="Picture 3">
            <a:extLst>
              <a:ext uri="{FF2B5EF4-FFF2-40B4-BE49-F238E27FC236}">
                <a16:creationId xmlns:a16="http://schemas.microsoft.com/office/drawing/2014/main" id="{305D29F4-CE19-F07E-896A-3A476DB30FC5}"/>
              </a:ext>
            </a:extLst>
          </p:cNvPr>
          <p:cNvPicPr>
            <a:picLocks noChangeAspect="1"/>
          </p:cNvPicPr>
          <p:nvPr/>
        </p:nvPicPr>
        <p:blipFill>
          <a:blip r:embed="rId2"/>
          <a:stretch>
            <a:fillRect/>
          </a:stretch>
        </p:blipFill>
        <p:spPr>
          <a:xfrm>
            <a:off x="9706296" y="3929743"/>
            <a:ext cx="2143125" cy="2143125"/>
          </a:xfrm>
          <a:prstGeom prst="rect">
            <a:avLst/>
          </a:prstGeom>
        </p:spPr>
      </p:pic>
      <p:pic>
        <p:nvPicPr>
          <p:cNvPr id="5" name="Picture 4">
            <a:extLst>
              <a:ext uri="{FF2B5EF4-FFF2-40B4-BE49-F238E27FC236}">
                <a16:creationId xmlns:a16="http://schemas.microsoft.com/office/drawing/2014/main" id="{69AB5EDB-136D-2906-0A45-D4ED62341A82}"/>
              </a:ext>
            </a:extLst>
          </p:cNvPr>
          <p:cNvPicPr>
            <a:picLocks noChangeAspect="1"/>
          </p:cNvPicPr>
          <p:nvPr/>
        </p:nvPicPr>
        <p:blipFill>
          <a:blip r:embed="rId3"/>
          <a:stretch>
            <a:fillRect/>
          </a:stretch>
        </p:blipFill>
        <p:spPr>
          <a:xfrm>
            <a:off x="5539052" y="4045403"/>
            <a:ext cx="3827009" cy="2143125"/>
          </a:xfrm>
          <a:prstGeom prst="rect">
            <a:avLst/>
          </a:prstGeom>
        </p:spPr>
      </p:pic>
      <p:pic>
        <p:nvPicPr>
          <p:cNvPr id="6" name="Picture 5">
            <a:extLst>
              <a:ext uri="{FF2B5EF4-FFF2-40B4-BE49-F238E27FC236}">
                <a16:creationId xmlns:a16="http://schemas.microsoft.com/office/drawing/2014/main" id="{ACDB0F51-358E-6F4A-BE38-F89D12113E1E}"/>
              </a:ext>
            </a:extLst>
          </p:cNvPr>
          <p:cNvPicPr>
            <a:picLocks noChangeAspect="1"/>
          </p:cNvPicPr>
          <p:nvPr/>
        </p:nvPicPr>
        <p:blipFill>
          <a:blip r:embed="rId4"/>
          <a:stretch>
            <a:fillRect/>
          </a:stretch>
        </p:blipFill>
        <p:spPr>
          <a:xfrm>
            <a:off x="465218" y="5478456"/>
            <a:ext cx="2609314" cy="1188823"/>
          </a:xfrm>
          <a:prstGeom prst="rect">
            <a:avLst/>
          </a:prstGeom>
        </p:spPr>
      </p:pic>
    </p:spTree>
    <p:extLst>
      <p:ext uri="{BB962C8B-B14F-4D97-AF65-F5344CB8AC3E}">
        <p14:creationId xmlns:p14="http://schemas.microsoft.com/office/powerpoint/2010/main" val="4112244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9984-55CC-13BC-8180-D6663E724F15}"/>
              </a:ext>
            </a:extLst>
          </p:cNvPr>
          <p:cNvSpPr>
            <a:spLocks noGrp="1"/>
          </p:cNvSpPr>
          <p:nvPr>
            <p:ph type="title"/>
          </p:nvPr>
        </p:nvSpPr>
        <p:spPr/>
        <p:txBody>
          <a:bodyPr/>
          <a:lstStyle/>
          <a:p>
            <a:r>
              <a:rPr lang="en-GB" sz="4000" dirty="0"/>
              <a:t>Ready to be independent. . </a:t>
            </a:r>
            <a:br>
              <a:rPr lang="en-GB" sz="4000" dirty="0"/>
            </a:br>
            <a:endParaRPr lang="en-GB" dirty="0"/>
          </a:p>
        </p:txBody>
      </p:sp>
      <p:pic>
        <p:nvPicPr>
          <p:cNvPr id="4" name="Content Placeholder 3">
            <a:extLst>
              <a:ext uri="{FF2B5EF4-FFF2-40B4-BE49-F238E27FC236}">
                <a16:creationId xmlns:a16="http://schemas.microsoft.com/office/drawing/2014/main" id="{79A374CD-A62F-5AD1-E434-A6B7AD492473}"/>
              </a:ext>
            </a:extLst>
          </p:cNvPr>
          <p:cNvPicPr>
            <a:picLocks noGrp="1" noChangeAspect="1"/>
          </p:cNvPicPr>
          <p:nvPr>
            <p:ph idx="1"/>
          </p:nvPr>
        </p:nvPicPr>
        <p:blipFill>
          <a:blip r:embed="rId3"/>
          <a:stretch>
            <a:fillRect/>
          </a:stretch>
        </p:blipFill>
        <p:spPr>
          <a:xfrm>
            <a:off x="6652950" y="687049"/>
            <a:ext cx="2505188" cy="2505188"/>
          </a:xfrm>
          <a:prstGeom prst="rect">
            <a:avLst/>
          </a:prstGeom>
        </p:spPr>
      </p:pic>
      <p:pic>
        <p:nvPicPr>
          <p:cNvPr id="5" name="Picture 4">
            <a:extLst>
              <a:ext uri="{FF2B5EF4-FFF2-40B4-BE49-F238E27FC236}">
                <a16:creationId xmlns:a16="http://schemas.microsoft.com/office/drawing/2014/main" id="{953CA99F-4DF9-CE24-0F3C-617EE5E31A2B}"/>
              </a:ext>
            </a:extLst>
          </p:cNvPr>
          <p:cNvPicPr>
            <a:picLocks noChangeAspect="1"/>
          </p:cNvPicPr>
          <p:nvPr/>
        </p:nvPicPr>
        <p:blipFill>
          <a:blip r:embed="rId4"/>
          <a:stretch>
            <a:fillRect/>
          </a:stretch>
        </p:blipFill>
        <p:spPr>
          <a:xfrm>
            <a:off x="8958943" y="404672"/>
            <a:ext cx="2877230" cy="1914666"/>
          </a:xfrm>
          <a:prstGeom prst="rect">
            <a:avLst/>
          </a:prstGeom>
        </p:spPr>
      </p:pic>
      <p:pic>
        <p:nvPicPr>
          <p:cNvPr id="6" name="Picture 5">
            <a:extLst>
              <a:ext uri="{FF2B5EF4-FFF2-40B4-BE49-F238E27FC236}">
                <a16:creationId xmlns:a16="http://schemas.microsoft.com/office/drawing/2014/main" id="{EED0808C-72DF-40C4-3C59-9A630B1B643D}"/>
              </a:ext>
            </a:extLst>
          </p:cNvPr>
          <p:cNvPicPr>
            <a:picLocks noChangeAspect="1"/>
          </p:cNvPicPr>
          <p:nvPr/>
        </p:nvPicPr>
        <p:blipFill>
          <a:blip r:embed="rId5"/>
          <a:stretch>
            <a:fillRect/>
          </a:stretch>
        </p:blipFill>
        <p:spPr>
          <a:xfrm>
            <a:off x="9531005" y="2357437"/>
            <a:ext cx="2143125" cy="2143125"/>
          </a:xfrm>
          <a:prstGeom prst="rect">
            <a:avLst/>
          </a:prstGeom>
        </p:spPr>
      </p:pic>
      <p:pic>
        <p:nvPicPr>
          <p:cNvPr id="7" name="Picture 6">
            <a:extLst>
              <a:ext uri="{FF2B5EF4-FFF2-40B4-BE49-F238E27FC236}">
                <a16:creationId xmlns:a16="http://schemas.microsoft.com/office/drawing/2014/main" id="{90D4F5C9-B57C-1ED9-6886-32BF9B574147}"/>
              </a:ext>
            </a:extLst>
          </p:cNvPr>
          <p:cNvPicPr>
            <a:picLocks noChangeAspect="1"/>
          </p:cNvPicPr>
          <p:nvPr/>
        </p:nvPicPr>
        <p:blipFill>
          <a:blip r:embed="rId6"/>
          <a:stretch>
            <a:fillRect/>
          </a:stretch>
        </p:blipFill>
        <p:spPr>
          <a:xfrm>
            <a:off x="6509696" y="3188491"/>
            <a:ext cx="2834876" cy="3669509"/>
          </a:xfrm>
          <a:prstGeom prst="rect">
            <a:avLst/>
          </a:prstGeom>
        </p:spPr>
      </p:pic>
      <p:pic>
        <p:nvPicPr>
          <p:cNvPr id="8" name="Picture 7">
            <a:extLst>
              <a:ext uri="{FF2B5EF4-FFF2-40B4-BE49-F238E27FC236}">
                <a16:creationId xmlns:a16="http://schemas.microsoft.com/office/drawing/2014/main" id="{B5D69465-7234-8DF9-71A3-C4E98DE41E1D}"/>
              </a:ext>
            </a:extLst>
          </p:cNvPr>
          <p:cNvPicPr>
            <a:picLocks noChangeAspect="1"/>
          </p:cNvPicPr>
          <p:nvPr/>
        </p:nvPicPr>
        <p:blipFill>
          <a:blip r:embed="rId7"/>
          <a:stretch>
            <a:fillRect/>
          </a:stretch>
        </p:blipFill>
        <p:spPr>
          <a:xfrm>
            <a:off x="3279805" y="2357437"/>
            <a:ext cx="3043457" cy="2300287"/>
          </a:xfrm>
          <a:prstGeom prst="rect">
            <a:avLst/>
          </a:prstGeom>
        </p:spPr>
      </p:pic>
      <p:pic>
        <p:nvPicPr>
          <p:cNvPr id="9" name="Picture 8">
            <a:extLst>
              <a:ext uri="{FF2B5EF4-FFF2-40B4-BE49-F238E27FC236}">
                <a16:creationId xmlns:a16="http://schemas.microsoft.com/office/drawing/2014/main" id="{5A0B97DF-7602-0AED-5665-592A7DEEBBFA}"/>
              </a:ext>
            </a:extLst>
          </p:cNvPr>
          <p:cNvPicPr>
            <a:picLocks noChangeAspect="1"/>
          </p:cNvPicPr>
          <p:nvPr/>
        </p:nvPicPr>
        <p:blipFill>
          <a:blip r:embed="rId8"/>
          <a:stretch>
            <a:fillRect/>
          </a:stretch>
        </p:blipFill>
        <p:spPr>
          <a:xfrm>
            <a:off x="447198" y="4308023"/>
            <a:ext cx="3456714" cy="2300286"/>
          </a:xfrm>
          <a:prstGeom prst="rect">
            <a:avLst/>
          </a:prstGeom>
        </p:spPr>
      </p:pic>
      <p:pic>
        <p:nvPicPr>
          <p:cNvPr id="10" name="Picture 9">
            <a:extLst>
              <a:ext uri="{FF2B5EF4-FFF2-40B4-BE49-F238E27FC236}">
                <a16:creationId xmlns:a16="http://schemas.microsoft.com/office/drawing/2014/main" id="{060A3A44-5F7F-5CA5-C95F-46BFA624A8F2}"/>
              </a:ext>
            </a:extLst>
          </p:cNvPr>
          <p:cNvPicPr>
            <a:picLocks noChangeAspect="1"/>
          </p:cNvPicPr>
          <p:nvPr/>
        </p:nvPicPr>
        <p:blipFill>
          <a:blip r:embed="rId9"/>
          <a:stretch>
            <a:fillRect/>
          </a:stretch>
        </p:blipFill>
        <p:spPr>
          <a:xfrm>
            <a:off x="9344572" y="5577788"/>
            <a:ext cx="2609314" cy="1188823"/>
          </a:xfrm>
          <a:prstGeom prst="rect">
            <a:avLst/>
          </a:prstGeom>
        </p:spPr>
      </p:pic>
    </p:spTree>
    <p:extLst>
      <p:ext uri="{BB962C8B-B14F-4D97-AF65-F5344CB8AC3E}">
        <p14:creationId xmlns:p14="http://schemas.microsoft.com/office/powerpoint/2010/main" val="55989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B4B62-F6A4-97E2-2BD8-1F520EA76351}"/>
              </a:ext>
            </a:extLst>
          </p:cNvPr>
          <p:cNvSpPr txBox="1"/>
          <p:nvPr/>
        </p:nvSpPr>
        <p:spPr>
          <a:xfrm>
            <a:off x="936171" y="925285"/>
            <a:ext cx="4212772"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ierstadt"/>
                <a:ea typeface="+mn-ea"/>
                <a:cs typeface="+mn-cs"/>
              </a:rPr>
              <a:t>Contact your Health Visitor or School Nurse if you need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ierstadt"/>
              <a:ea typeface="+mn-ea"/>
              <a:cs typeface="+mn-cs"/>
            </a:endParaRPr>
          </a:p>
        </p:txBody>
      </p:sp>
      <p:pic>
        <p:nvPicPr>
          <p:cNvPr id="6" name="Picture 5" descr="A close-up of a logo&#10;&#10;AI-generated content may be incorrect.">
            <a:extLst>
              <a:ext uri="{FF2B5EF4-FFF2-40B4-BE49-F238E27FC236}">
                <a16:creationId xmlns:a16="http://schemas.microsoft.com/office/drawing/2014/main" id="{700634B8-2DCA-3E12-59B4-5DD1EA001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251" y="491836"/>
            <a:ext cx="2611224" cy="1188107"/>
          </a:xfrm>
          <a:prstGeom prst="rect">
            <a:avLst/>
          </a:prstGeom>
        </p:spPr>
      </p:pic>
      <p:pic>
        <p:nvPicPr>
          <p:cNvPr id="8" name="Picture 7">
            <a:extLst>
              <a:ext uri="{FF2B5EF4-FFF2-40B4-BE49-F238E27FC236}">
                <a16:creationId xmlns:a16="http://schemas.microsoft.com/office/drawing/2014/main" id="{C9F0BB2B-7B88-7A8D-12C1-BE26446D8FF9}"/>
              </a:ext>
            </a:extLst>
          </p:cNvPr>
          <p:cNvPicPr>
            <a:picLocks noChangeAspect="1"/>
          </p:cNvPicPr>
          <p:nvPr/>
        </p:nvPicPr>
        <p:blipFill>
          <a:blip r:embed="rId3"/>
          <a:stretch>
            <a:fillRect/>
          </a:stretch>
        </p:blipFill>
        <p:spPr>
          <a:xfrm>
            <a:off x="3822542" y="2162074"/>
            <a:ext cx="5263627" cy="3169104"/>
          </a:xfrm>
          <a:prstGeom prst="rect">
            <a:avLst/>
          </a:prstGeom>
        </p:spPr>
      </p:pic>
      <p:pic>
        <p:nvPicPr>
          <p:cNvPr id="1026" name="Picture 2" descr="A white rectangular sign with colorful characters&#10;&#10;Description automatically generated with medium confidence">
            <a:extLst>
              <a:ext uri="{FF2B5EF4-FFF2-40B4-BE49-F238E27FC236}">
                <a16:creationId xmlns:a16="http://schemas.microsoft.com/office/drawing/2014/main" id="{1A696E18-25CF-5584-E191-8D0A616B0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54" y="5142140"/>
            <a:ext cx="41719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7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8577FA-2C0D-AA23-2BF2-3862DA8514AD}"/>
              </a:ext>
            </a:extLst>
          </p:cNvPr>
          <p:cNvGrpSpPr/>
          <p:nvPr/>
        </p:nvGrpSpPr>
        <p:grpSpPr>
          <a:xfrm>
            <a:off x="448943" y="1056104"/>
            <a:ext cx="10591055" cy="4745792"/>
            <a:chOff x="673414" y="1584156"/>
            <a:chExt cx="15886582" cy="7118688"/>
          </a:xfrm>
        </p:grpSpPr>
        <p:sp>
          <p:nvSpPr>
            <p:cNvPr id="2" name="Freeform 2"/>
            <p:cNvSpPr/>
            <p:nvPr/>
          </p:nvSpPr>
          <p:spPr>
            <a:xfrm>
              <a:off x="2168083" y="1584156"/>
              <a:ext cx="13951833" cy="7118688"/>
            </a:xfrm>
            <a:custGeom>
              <a:avLst/>
              <a:gdLst/>
              <a:ahLst/>
              <a:cxnLst/>
              <a:rect l="l" t="t" r="r" b="b"/>
              <a:pathLst>
                <a:path w="13951833" h="7118688">
                  <a:moveTo>
                    <a:pt x="0" y="0"/>
                  </a:moveTo>
                  <a:lnTo>
                    <a:pt x="13951834" y="0"/>
                  </a:lnTo>
                  <a:lnTo>
                    <a:pt x="13951834" y="7118688"/>
                  </a:lnTo>
                  <a:lnTo>
                    <a:pt x="0" y="7118688"/>
                  </a:lnTo>
                  <a:lnTo>
                    <a:pt x="0" y="0"/>
                  </a:lnTo>
                  <a:close/>
                </a:path>
              </a:pathLst>
            </a:custGeom>
            <a:blipFill>
              <a:blip r:embed="rId2"/>
              <a:stretch>
                <a:fillRect t="-7485" b="-23091"/>
              </a:stretch>
            </a:blipFill>
          </p:spPr>
          <p:txBody>
            <a:bodyPr/>
            <a:lstStyle/>
            <a:p>
              <a:pPr defTabSz="609630"/>
              <a:endParaRPr lang="en-GB" sz="1200">
                <a:solidFill>
                  <a:prstClr val="black"/>
                </a:solidFill>
                <a:latin typeface="Calibri"/>
              </a:endParaRPr>
            </a:p>
          </p:txBody>
        </p:sp>
        <p:sp>
          <p:nvSpPr>
            <p:cNvPr id="3" name="Freeform 3"/>
            <p:cNvSpPr/>
            <p:nvPr/>
          </p:nvSpPr>
          <p:spPr>
            <a:xfrm rot="-5142763">
              <a:off x="189671" y="4521691"/>
              <a:ext cx="3956826" cy="964027"/>
            </a:xfrm>
            <a:custGeom>
              <a:avLst/>
              <a:gdLst/>
              <a:ahLst/>
              <a:cxnLst/>
              <a:rect l="l" t="t" r="r" b="b"/>
              <a:pathLst>
                <a:path w="3956826" h="964027">
                  <a:moveTo>
                    <a:pt x="0" y="0"/>
                  </a:moveTo>
                  <a:lnTo>
                    <a:pt x="3956825" y="0"/>
                  </a:lnTo>
                  <a:lnTo>
                    <a:pt x="3956825" y="964027"/>
                  </a:lnTo>
                  <a:lnTo>
                    <a:pt x="0" y="9640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rot="-5400000">
              <a:off x="14313623" y="4766243"/>
              <a:ext cx="3612587" cy="880158"/>
            </a:xfrm>
            <a:custGeom>
              <a:avLst/>
              <a:gdLst/>
              <a:ahLst/>
              <a:cxnLst/>
              <a:rect l="l" t="t" r="r" b="b"/>
              <a:pathLst>
                <a:path w="3612587" h="880158">
                  <a:moveTo>
                    <a:pt x="0" y="0"/>
                  </a:moveTo>
                  <a:lnTo>
                    <a:pt x="3612587" y="0"/>
                  </a:lnTo>
                  <a:lnTo>
                    <a:pt x="3612587" y="880158"/>
                  </a:lnTo>
                  <a:lnTo>
                    <a:pt x="0" y="880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6" name="TextBox 6"/>
            <p:cNvSpPr txBox="1"/>
            <p:nvPr/>
          </p:nvSpPr>
          <p:spPr>
            <a:xfrm>
              <a:off x="2796647" y="2196599"/>
              <a:ext cx="6735474" cy="3058242"/>
            </a:xfrm>
            <a:prstGeom prst="rect">
              <a:avLst/>
            </a:prstGeom>
          </p:spPr>
          <p:txBody>
            <a:bodyPr lIns="0" tIns="0" rIns="0" bIns="0" rtlCol="0" anchor="t">
              <a:spAutoFit/>
            </a:bodyPr>
            <a:lstStyle/>
            <a:p>
              <a:pPr algn="ctr" defTabSz="609630">
                <a:lnSpc>
                  <a:spcPts val="8213"/>
                </a:lnSpc>
              </a:pPr>
              <a:r>
                <a:rPr lang="en-US" sz="5866">
                  <a:solidFill>
                    <a:srgbClr val="000000"/>
                  </a:solidFill>
                  <a:latin typeface="Sue Ellen Francisco"/>
                </a:rPr>
                <a:t>Let's Talk About</a:t>
              </a:r>
            </a:p>
          </p:txBody>
        </p:sp>
        <p:sp>
          <p:nvSpPr>
            <p:cNvPr id="7" name="TextBox 7"/>
            <p:cNvSpPr txBox="1"/>
            <p:nvPr/>
          </p:nvSpPr>
          <p:spPr>
            <a:xfrm rot="21049185">
              <a:off x="673414" y="5133762"/>
              <a:ext cx="11152104" cy="1799339"/>
            </a:xfrm>
            <a:prstGeom prst="rect">
              <a:avLst/>
            </a:prstGeom>
          </p:spPr>
          <p:txBody>
            <a:bodyPr wrap="square" lIns="0" tIns="0" rIns="0" bIns="0" rtlCol="0" anchor="t">
              <a:spAutoFit/>
            </a:bodyPr>
            <a:lstStyle/>
            <a:p>
              <a:pPr algn="ctr" defTabSz="609630">
                <a:lnSpc>
                  <a:spcPts val="9202"/>
                </a:lnSpc>
              </a:pPr>
              <a:r>
                <a:rPr lang="en-US" sz="9295" dirty="0">
                  <a:solidFill>
                    <a:srgbClr val="00B0F0"/>
                  </a:solidFill>
                  <a:latin typeface="Feeling Passionate"/>
                </a:rPr>
                <a:t>Toilet</a:t>
              </a:r>
              <a:r>
                <a:rPr lang="en-US" sz="9295" dirty="0">
                  <a:solidFill>
                    <a:srgbClr val="79D3E8"/>
                  </a:solidFill>
                  <a:latin typeface="Feeling Passionate"/>
                </a:rPr>
                <a:t> </a:t>
              </a:r>
              <a:r>
                <a:rPr lang="en-US" sz="9295" dirty="0">
                  <a:solidFill>
                    <a:srgbClr val="00B0F0"/>
                  </a:solidFill>
                  <a:latin typeface="Feeling Passionate"/>
                </a:rPr>
                <a:t>Training</a:t>
              </a:r>
            </a:p>
          </p:txBody>
        </p:sp>
      </p:grpSp>
      <p:sp>
        <p:nvSpPr>
          <p:cNvPr id="8" name="TextBox 8"/>
          <p:cNvSpPr txBox="1"/>
          <p:nvPr/>
        </p:nvSpPr>
        <p:spPr>
          <a:xfrm>
            <a:off x="685800" y="6134100"/>
            <a:ext cx="4331229" cy="360740"/>
          </a:xfrm>
          <a:prstGeom prst="rect">
            <a:avLst/>
          </a:prstGeom>
        </p:spPr>
        <p:txBody>
          <a:bodyPr lIns="0" tIns="0" rIns="0" bIns="0" rtlCol="0" anchor="t">
            <a:spAutoFit/>
          </a:bodyPr>
          <a:lstStyle/>
          <a:p>
            <a:pPr algn="ctr" defTabSz="609630">
              <a:lnSpc>
                <a:spcPts val="2987"/>
              </a:lnSpc>
            </a:pPr>
            <a:r>
              <a:rPr lang="en-US" sz="2133">
                <a:solidFill>
                  <a:srgbClr val="000000"/>
                </a:solidFill>
                <a:latin typeface="Canva Sans Bold"/>
              </a:rPr>
              <a:t>Tameside Health Visiting Service</a:t>
            </a:r>
          </a:p>
        </p:txBody>
      </p:sp>
      <p:pic>
        <p:nvPicPr>
          <p:cNvPr id="9" name="Picture 8">
            <a:extLst>
              <a:ext uri="{FF2B5EF4-FFF2-40B4-BE49-F238E27FC236}">
                <a16:creationId xmlns:a16="http://schemas.microsoft.com/office/drawing/2014/main" id="{03275396-DBBC-423D-84F7-D27654031E89}"/>
              </a:ext>
            </a:extLst>
          </p:cNvPr>
          <p:cNvPicPr/>
          <p:nvPr/>
        </p:nvPicPr>
        <p:blipFill>
          <a:blip r:embed="rId5"/>
          <a:stretch>
            <a:fillRect/>
          </a:stretch>
        </p:blipFill>
        <p:spPr>
          <a:xfrm>
            <a:off x="9245600" y="316770"/>
            <a:ext cx="1536221" cy="554182"/>
          </a:xfrm>
          <a:prstGeom prst="rect">
            <a:avLst/>
          </a:prstGeom>
        </p:spPr>
      </p:pic>
      <p:sp>
        <p:nvSpPr>
          <p:cNvPr id="5" name="Freeform 5"/>
          <p:cNvSpPr/>
          <p:nvPr/>
        </p:nvSpPr>
        <p:spPr>
          <a:xfrm>
            <a:off x="6665882" y="685800"/>
            <a:ext cx="3357113" cy="5855430"/>
          </a:xfrm>
          <a:custGeom>
            <a:avLst/>
            <a:gdLst/>
            <a:ahLst/>
            <a:cxnLst/>
            <a:rect l="l" t="t" r="r" b="b"/>
            <a:pathLst>
              <a:path w="5035670" h="8783145">
                <a:moveTo>
                  <a:pt x="0" y="0"/>
                </a:moveTo>
                <a:lnTo>
                  <a:pt x="5035670" y="0"/>
                </a:lnTo>
                <a:lnTo>
                  <a:pt x="5035670" y="8783145"/>
                </a:lnTo>
                <a:lnTo>
                  <a:pt x="0" y="87831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TextBox 2"/>
          <p:cNvSpPr txBox="1"/>
          <p:nvPr/>
        </p:nvSpPr>
        <p:spPr>
          <a:xfrm>
            <a:off x="355600" y="1945734"/>
            <a:ext cx="9191680" cy="6485109"/>
          </a:xfrm>
          <a:prstGeom prst="rect">
            <a:avLst/>
          </a:prstGeom>
        </p:spPr>
        <p:txBody>
          <a:bodyPr wrap="square" lIns="0" tIns="0" rIns="0" bIns="0" rtlCol="0" anchor="t">
            <a:spAutoFit/>
          </a:bodyPr>
          <a:lstStyle/>
          <a:p>
            <a:pPr defTabSz="609630">
              <a:lnSpc>
                <a:spcPts val="5133"/>
              </a:lnSpc>
            </a:pPr>
            <a:r>
              <a:rPr lang="en-US" sz="3200" dirty="0">
                <a:solidFill>
                  <a:srgbClr val="000000"/>
                </a:solidFill>
                <a:latin typeface="Sue Ellen Francisco"/>
              </a:rPr>
              <a:t>Children can be ready anytime between 18 months and 3 years, which is a huge range of time in your child's life. </a:t>
            </a:r>
          </a:p>
          <a:p>
            <a:pPr defTabSz="609630">
              <a:lnSpc>
                <a:spcPts val="5133"/>
              </a:lnSpc>
            </a:pPr>
            <a:r>
              <a:rPr lang="en-US" sz="3200" dirty="0">
                <a:solidFill>
                  <a:srgbClr val="000000"/>
                </a:solidFill>
                <a:latin typeface="Sue Ellen Francisco"/>
              </a:rPr>
              <a:t>The 'right time' for you and your child is the right time. </a:t>
            </a:r>
          </a:p>
          <a:p>
            <a:pPr defTabSz="609630">
              <a:lnSpc>
                <a:spcPts val="5133"/>
              </a:lnSpc>
            </a:pPr>
            <a:r>
              <a:rPr lang="en-US" sz="3200" dirty="0">
                <a:solidFill>
                  <a:srgbClr val="000000"/>
                </a:solidFill>
                <a:latin typeface="Sue Ellen Francisco"/>
              </a:rPr>
              <a:t>You and your family are an important part of this process, and you need to consider whether you are physically and emotionally available to support you child. </a:t>
            </a:r>
          </a:p>
          <a:p>
            <a:pPr defTabSz="609630">
              <a:lnSpc>
                <a:spcPts val="5133"/>
              </a:lnSpc>
            </a:pPr>
            <a:r>
              <a:rPr lang="en-US" sz="3200" dirty="0">
                <a:solidFill>
                  <a:srgbClr val="000000"/>
                </a:solidFill>
                <a:latin typeface="Sue Ellen Francisco"/>
              </a:rPr>
              <a:t>If you are busy with a new baby or a new house, then it may not be the right time and that's ok!</a:t>
            </a:r>
          </a:p>
        </p:txBody>
      </p:sp>
      <p:sp>
        <p:nvSpPr>
          <p:cNvPr id="3" name="Freeform 3"/>
          <p:cNvSpPr/>
          <p:nvPr/>
        </p:nvSpPr>
        <p:spPr>
          <a:xfrm>
            <a:off x="9753600" y="4241800"/>
            <a:ext cx="2251833" cy="2260309"/>
          </a:xfrm>
          <a:custGeom>
            <a:avLst/>
            <a:gdLst/>
            <a:ahLst/>
            <a:cxnLst/>
            <a:rect l="l" t="t" r="r" b="b"/>
            <a:pathLst>
              <a:path w="3377749" h="3390463">
                <a:moveTo>
                  <a:pt x="0" y="0"/>
                </a:moveTo>
                <a:lnTo>
                  <a:pt x="3377748" y="0"/>
                </a:lnTo>
                <a:lnTo>
                  <a:pt x="3377748" y="3390463"/>
                </a:lnTo>
                <a:lnTo>
                  <a:pt x="0" y="3390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4" name="TextBox 4"/>
          <p:cNvSpPr txBox="1"/>
          <p:nvPr/>
        </p:nvSpPr>
        <p:spPr>
          <a:xfrm>
            <a:off x="3901161" y="558801"/>
            <a:ext cx="3922039" cy="2312749"/>
          </a:xfrm>
          <a:prstGeom prst="rect">
            <a:avLst/>
          </a:prstGeom>
        </p:spPr>
        <p:txBody>
          <a:bodyPr wrap="square" lIns="0" tIns="0" rIns="0" bIns="0" rtlCol="0" anchor="t">
            <a:spAutoFit/>
          </a:bodyPr>
          <a:lstStyle/>
          <a:p>
            <a:pPr algn="ctr" defTabSz="609630">
              <a:lnSpc>
                <a:spcPts val="9333"/>
              </a:lnSpc>
            </a:pPr>
            <a:r>
              <a:rPr lang="en-US" sz="6666" dirty="0">
                <a:solidFill>
                  <a:srgbClr val="FF914D"/>
                </a:solidFill>
                <a:latin typeface="Sue Ellen Francisco"/>
              </a:rPr>
              <a:t>The Right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Freeform 2"/>
          <p:cNvSpPr/>
          <p:nvPr/>
        </p:nvSpPr>
        <p:spPr>
          <a:xfrm>
            <a:off x="9869281" y="3913765"/>
            <a:ext cx="1399597" cy="2571423"/>
          </a:xfrm>
          <a:custGeom>
            <a:avLst/>
            <a:gdLst/>
            <a:ahLst/>
            <a:cxnLst/>
            <a:rect l="l" t="t" r="r" b="b"/>
            <a:pathLst>
              <a:path w="2099395" h="3857134">
                <a:moveTo>
                  <a:pt x="0" y="0"/>
                </a:moveTo>
                <a:lnTo>
                  <a:pt x="2099395" y="0"/>
                </a:lnTo>
                <a:lnTo>
                  <a:pt x="2099395" y="3857135"/>
                </a:lnTo>
                <a:lnTo>
                  <a:pt x="0" y="3857135"/>
                </a:lnTo>
                <a:lnTo>
                  <a:pt x="0" y="0"/>
                </a:lnTo>
                <a:close/>
              </a:path>
            </a:pathLst>
          </a:custGeom>
          <a:blipFill>
            <a:blip r:embed="rId2">
              <a:extLst>
                <a:ext uri="{96DAC541-7B7A-43D3-8B79-37D633B846F1}">
                  <asvg:svgBlip xmlns:asvg="http://schemas.microsoft.com/office/drawing/2016/SVG/main" r:embed="rId3"/>
                </a:ext>
              </a:extLst>
            </a:blip>
            <a:stretch>
              <a:fillRect l="-60768" b="-580"/>
            </a:stretch>
          </a:blipFill>
        </p:spPr>
        <p:txBody>
          <a:bodyPr/>
          <a:lstStyle/>
          <a:p>
            <a:pPr defTabSz="609630"/>
            <a:endParaRPr lang="en-GB" sz="1200">
              <a:solidFill>
                <a:prstClr val="black"/>
              </a:solidFill>
              <a:latin typeface="Calibri"/>
            </a:endParaRPr>
          </a:p>
        </p:txBody>
      </p:sp>
      <p:sp>
        <p:nvSpPr>
          <p:cNvPr id="3" name="TextBox 3"/>
          <p:cNvSpPr txBox="1"/>
          <p:nvPr/>
        </p:nvSpPr>
        <p:spPr>
          <a:xfrm>
            <a:off x="1067136" y="2120949"/>
            <a:ext cx="8286962" cy="4181273"/>
          </a:xfrm>
          <a:prstGeom prst="rect">
            <a:avLst/>
          </a:prstGeom>
        </p:spPr>
        <p:txBody>
          <a:bodyPr lIns="0" tIns="0" rIns="0" bIns="0" rtlCol="0" anchor="t">
            <a:spAutoFit/>
          </a:bodyPr>
          <a:lstStyle/>
          <a:p>
            <a:pPr defTabSz="609630">
              <a:lnSpc>
                <a:spcPts val="4666"/>
              </a:lnSpc>
            </a:pPr>
            <a:r>
              <a:rPr lang="en-US" sz="3333" dirty="0">
                <a:solidFill>
                  <a:srgbClr val="FF931E"/>
                </a:solidFill>
                <a:latin typeface="Sue Ellen Francisco"/>
              </a:rPr>
              <a:t>Think about your child's habits. </a:t>
            </a:r>
          </a:p>
          <a:p>
            <a:pPr defTabSz="609630">
              <a:lnSpc>
                <a:spcPts val="4666"/>
              </a:lnSpc>
            </a:pPr>
            <a:r>
              <a:rPr lang="en-US" sz="3333" dirty="0">
                <a:solidFill>
                  <a:srgbClr val="000000"/>
                </a:solidFill>
                <a:latin typeface="Sue Ellen Francisco"/>
              </a:rPr>
              <a:t>Do they often go at the same time each day?</a:t>
            </a:r>
          </a:p>
          <a:p>
            <a:pPr defTabSz="609630">
              <a:lnSpc>
                <a:spcPts val="4666"/>
              </a:lnSpc>
            </a:pPr>
            <a:r>
              <a:rPr lang="en-US" sz="3333" dirty="0">
                <a:solidFill>
                  <a:srgbClr val="000000"/>
                </a:solidFill>
                <a:latin typeface="Sue Ellen Francisco"/>
              </a:rPr>
              <a:t>Talk about using the toilet</a:t>
            </a:r>
          </a:p>
          <a:p>
            <a:pPr defTabSz="609630">
              <a:lnSpc>
                <a:spcPts val="4666"/>
              </a:lnSpc>
            </a:pPr>
            <a:r>
              <a:rPr lang="en-US" sz="3333" dirty="0">
                <a:solidFill>
                  <a:srgbClr val="000000"/>
                </a:solidFill>
                <a:latin typeface="Sue Ellen Francisco"/>
              </a:rPr>
              <a:t>Encourage your child to associate the toilet with weeing and pooing Take them to the toilet with you when you go and change nappies in there if possible</a:t>
            </a:r>
          </a:p>
        </p:txBody>
      </p:sp>
      <p:sp>
        <p:nvSpPr>
          <p:cNvPr id="4" name="TextBox 4"/>
          <p:cNvSpPr txBox="1"/>
          <p:nvPr/>
        </p:nvSpPr>
        <p:spPr>
          <a:xfrm>
            <a:off x="4317500" y="583080"/>
            <a:ext cx="2946900" cy="2312749"/>
          </a:xfrm>
          <a:prstGeom prst="rect">
            <a:avLst/>
          </a:prstGeom>
        </p:spPr>
        <p:txBody>
          <a:bodyPr wrap="square" lIns="0" tIns="0" rIns="0" bIns="0" rtlCol="0" anchor="t">
            <a:spAutoFit/>
          </a:bodyPr>
          <a:lstStyle/>
          <a:p>
            <a:pPr algn="ctr" defTabSz="609630">
              <a:lnSpc>
                <a:spcPts val="9333"/>
              </a:lnSpc>
            </a:pPr>
            <a:r>
              <a:rPr lang="en-US" sz="6666" dirty="0">
                <a:solidFill>
                  <a:srgbClr val="FF914D"/>
                </a:solidFill>
                <a:latin typeface="Sue Ellen Francisco"/>
              </a:rPr>
              <a:t>Preparation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TextBox 2"/>
          <p:cNvSpPr txBox="1"/>
          <p:nvPr/>
        </p:nvSpPr>
        <p:spPr>
          <a:xfrm>
            <a:off x="816532" y="1638238"/>
            <a:ext cx="8652437" cy="4347344"/>
          </a:xfrm>
          <a:prstGeom prst="rect">
            <a:avLst/>
          </a:prstGeom>
        </p:spPr>
        <p:txBody>
          <a:bodyPr lIns="0" tIns="0" rIns="0" bIns="0" rtlCol="0" anchor="t">
            <a:spAutoFit/>
          </a:bodyPr>
          <a:lstStyle/>
          <a:p>
            <a:pPr defTabSz="609630">
              <a:lnSpc>
                <a:spcPts val="8139"/>
              </a:lnSpc>
            </a:pPr>
            <a:endParaRPr sz="1200" dirty="0">
              <a:solidFill>
                <a:prstClr val="black"/>
              </a:solidFill>
              <a:latin typeface="Calibri"/>
            </a:endParaRPr>
          </a:p>
          <a:p>
            <a:pPr defTabSz="609630">
              <a:lnSpc>
                <a:spcPts val="4254"/>
              </a:lnSpc>
            </a:pPr>
            <a:r>
              <a:rPr lang="en-US" sz="3600" dirty="0">
                <a:solidFill>
                  <a:srgbClr val="000000"/>
                </a:solidFill>
                <a:latin typeface="Sue Ellen Francisco"/>
              </a:rPr>
              <a:t>Disposable nappies are designed to hold a large amounts with minimum discomfort. This is great ! Until you want your child to know when they're going! Consider using a paper towel inside the nappy so your child feels they are wet</a:t>
            </a:r>
          </a:p>
        </p:txBody>
      </p:sp>
      <p:sp>
        <p:nvSpPr>
          <p:cNvPr id="3" name="Freeform 3"/>
          <p:cNvSpPr/>
          <p:nvPr/>
        </p:nvSpPr>
        <p:spPr>
          <a:xfrm>
            <a:off x="9384665" y="4565908"/>
            <a:ext cx="1757364" cy="1293859"/>
          </a:xfrm>
          <a:custGeom>
            <a:avLst/>
            <a:gdLst/>
            <a:ahLst/>
            <a:cxnLst/>
            <a:rect l="l" t="t" r="r" b="b"/>
            <a:pathLst>
              <a:path w="2636046" h="1940789">
                <a:moveTo>
                  <a:pt x="0" y="0"/>
                </a:moveTo>
                <a:lnTo>
                  <a:pt x="2636046" y="0"/>
                </a:lnTo>
                <a:lnTo>
                  <a:pt x="2636046" y="1940789"/>
                </a:lnTo>
                <a:lnTo>
                  <a:pt x="0" y="1940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4" name="TextBox 4"/>
          <p:cNvSpPr txBox="1"/>
          <p:nvPr/>
        </p:nvSpPr>
        <p:spPr>
          <a:xfrm>
            <a:off x="3659213" y="739272"/>
            <a:ext cx="5078387" cy="2312749"/>
          </a:xfrm>
          <a:prstGeom prst="rect">
            <a:avLst/>
          </a:prstGeom>
        </p:spPr>
        <p:txBody>
          <a:bodyPr wrap="square" lIns="0" tIns="0" rIns="0" bIns="0" rtlCol="0" anchor="t">
            <a:spAutoFit/>
          </a:bodyPr>
          <a:lstStyle/>
          <a:p>
            <a:pPr algn="ctr" defTabSz="609630">
              <a:lnSpc>
                <a:spcPts val="9333"/>
              </a:lnSpc>
            </a:pPr>
            <a:r>
              <a:rPr lang="en-US" sz="6666" dirty="0">
                <a:solidFill>
                  <a:srgbClr val="FF914D"/>
                </a:solidFill>
                <a:latin typeface="Sue Ellen Francisco"/>
              </a:rPr>
              <a:t>Disposable Nappies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Freeform 2"/>
          <p:cNvSpPr/>
          <p:nvPr/>
        </p:nvSpPr>
        <p:spPr>
          <a:xfrm>
            <a:off x="2274995" y="3256686"/>
            <a:ext cx="671405" cy="516982"/>
          </a:xfrm>
          <a:custGeom>
            <a:avLst/>
            <a:gdLst/>
            <a:ahLst/>
            <a:cxnLst/>
            <a:rect l="l" t="t" r="r" b="b"/>
            <a:pathLst>
              <a:path w="1007108" h="775473">
                <a:moveTo>
                  <a:pt x="0" y="0"/>
                </a:moveTo>
                <a:lnTo>
                  <a:pt x="1007107" y="0"/>
                </a:lnTo>
                <a:lnTo>
                  <a:pt x="1007107" y="775473"/>
                </a:lnTo>
                <a:lnTo>
                  <a:pt x="0" y="775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2260295" y="4627958"/>
            <a:ext cx="671405" cy="516982"/>
          </a:xfrm>
          <a:custGeom>
            <a:avLst/>
            <a:gdLst/>
            <a:ahLst/>
            <a:cxnLst/>
            <a:rect l="l" t="t" r="r" b="b"/>
            <a:pathLst>
              <a:path w="1007108" h="775473">
                <a:moveTo>
                  <a:pt x="0" y="0"/>
                </a:moveTo>
                <a:lnTo>
                  <a:pt x="1007107" y="0"/>
                </a:lnTo>
                <a:lnTo>
                  <a:pt x="1007107" y="775473"/>
                </a:lnTo>
                <a:lnTo>
                  <a:pt x="0" y="7754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2274995" y="3995544"/>
            <a:ext cx="671405" cy="516982"/>
          </a:xfrm>
          <a:custGeom>
            <a:avLst/>
            <a:gdLst/>
            <a:ahLst/>
            <a:cxnLst/>
            <a:rect l="l" t="t" r="r" b="b"/>
            <a:pathLst>
              <a:path w="1007108" h="775473">
                <a:moveTo>
                  <a:pt x="0" y="0"/>
                </a:moveTo>
                <a:lnTo>
                  <a:pt x="1007107" y="0"/>
                </a:lnTo>
                <a:lnTo>
                  <a:pt x="1007107" y="775473"/>
                </a:lnTo>
                <a:lnTo>
                  <a:pt x="0" y="775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2348665" y="5373311"/>
            <a:ext cx="494665" cy="558943"/>
          </a:xfrm>
          <a:custGeom>
            <a:avLst/>
            <a:gdLst/>
            <a:ahLst/>
            <a:cxnLst/>
            <a:rect l="l" t="t" r="r" b="b"/>
            <a:pathLst>
              <a:path w="741997" h="838415">
                <a:moveTo>
                  <a:pt x="0" y="0"/>
                </a:moveTo>
                <a:lnTo>
                  <a:pt x="741997" y="0"/>
                </a:lnTo>
                <a:lnTo>
                  <a:pt x="741997" y="838415"/>
                </a:lnTo>
                <a:lnTo>
                  <a:pt x="0" y="838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2363365" y="6160625"/>
            <a:ext cx="494665" cy="558943"/>
          </a:xfrm>
          <a:custGeom>
            <a:avLst/>
            <a:gdLst/>
            <a:ahLst/>
            <a:cxnLst/>
            <a:rect l="l" t="t" r="r" b="b"/>
            <a:pathLst>
              <a:path w="741997" h="838415">
                <a:moveTo>
                  <a:pt x="0" y="0"/>
                </a:moveTo>
                <a:lnTo>
                  <a:pt x="741997" y="0"/>
                </a:lnTo>
                <a:lnTo>
                  <a:pt x="741997" y="838415"/>
                </a:lnTo>
                <a:lnTo>
                  <a:pt x="0" y="838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dirty="0">
              <a:solidFill>
                <a:prstClr val="black"/>
              </a:solidFill>
              <a:latin typeface="Calibri"/>
            </a:endParaRPr>
          </a:p>
        </p:txBody>
      </p:sp>
      <p:sp>
        <p:nvSpPr>
          <p:cNvPr id="7" name="Freeform 7"/>
          <p:cNvSpPr/>
          <p:nvPr/>
        </p:nvSpPr>
        <p:spPr>
          <a:xfrm>
            <a:off x="9801947" y="4578691"/>
            <a:ext cx="1376799" cy="2039703"/>
          </a:xfrm>
          <a:custGeom>
            <a:avLst/>
            <a:gdLst/>
            <a:ahLst/>
            <a:cxnLst/>
            <a:rect l="l" t="t" r="r" b="b"/>
            <a:pathLst>
              <a:path w="2065199" h="3059554">
                <a:moveTo>
                  <a:pt x="0" y="0"/>
                </a:moveTo>
                <a:lnTo>
                  <a:pt x="2065199" y="0"/>
                </a:lnTo>
                <a:lnTo>
                  <a:pt x="2065199" y="3059554"/>
                </a:lnTo>
                <a:lnTo>
                  <a:pt x="0" y="30595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8" name="TextBox 8"/>
          <p:cNvSpPr txBox="1"/>
          <p:nvPr/>
        </p:nvSpPr>
        <p:spPr>
          <a:xfrm>
            <a:off x="3932304" y="558801"/>
            <a:ext cx="4957697" cy="2312749"/>
          </a:xfrm>
          <a:prstGeom prst="rect">
            <a:avLst/>
          </a:prstGeom>
        </p:spPr>
        <p:txBody>
          <a:bodyPr wrap="square" lIns="0" tIns="0" rIns="0" bIns="0" rtlCol="0" anchor="t">
            <a:spAutoFit/>
          </a:bodyPr>
          <a:lstStyle/>
          <a:p>
            <a:pPr algn="ctr" defTabSz="609630">
              <a:lnSpc>
                <a:spcPts val="9333"/>
              </a:lnSpc>
            </a:pPr>
            <a:r>
              <a:rPr lang="en-US" sz="6666" dirty="0">
                <a:solidFill>
                  <a:srgbClr val="FF914D"/>
                </a:solidFill>
                <a:latin typeface="Sue Ellen Francisco"/>
              </a:rPr>
              <a:t>Think About Drink</a:t>
            </a:r>
          </a:p>
        </p:txBody>
      </p:sp>
      <p:sp>
        <p:nvSpPr>
          <p:cNvPr id="9" name="TextBox 9"/>
          <p:cNvSpPr txBox="1"/>
          <p:nvPr/>
        </p:nvSpPr>
        <p:spPr>
          <a:xfrm>
            <a:off x="1315318" y="1762549"/>
            <a:ext cx="9561366" cy="1922706"/>
          </a:xfrm>
          <a:prstGeom prst="rect">
            <a:avLst/>
          </a:prstGeom>
        </p:spPr>
        <p:txBody>
          <a:bodyPr lIns="0" tIns="0" rIns="0" bIns="0" rtlCol="0" anchor="t">
            <a:spAutoFit/>
          </a:bodyPr>
          <a:lstStyle/>
          <a:p>
            <a:pPr algn="ctr" defTabSz="609630">
              <a:lnSpc>
                <a:spcPts val="5133"/>
              </a:lnSpc>
            </a:pPr>
            <a:r>
              <a:rPr lang="en-US" sz="3666">
                <a:solidFill>
                  <a:srgbClr val="000000"/>
                </a:solidFill>
                <a:latin typeface="Sue Ellen Francisco"/>
              </a:rPr>
              <a:t>Hydration is an important part of establishing a healthy toilet routine. Your child should have 6-8 drinks each day. </a:t>
            </a:r>
          </a:p>
        </p:txBody>
      </p:sp>
      <p:grpSp>
        <p:nvGrpSpPr>
          <p:cNvPr id="10" name="Group 10"/>
          <p:cNvGrpSpPr/>
          <p:nvPr/>
        </p:nvGrpSpPr>
        <p:grpSpPr>
          <a:xfrm>
            <a:off x="2946400" y="3234859"/>
            <a:ext cx="5509513" cy="4024741"/>
            <a:chOff x="0" y="-76200"/>
            <a:chExt cx="10337800" cy="7347323"/>
          </a:xfrm>
        </p:grpSpPr>
        <p:sp>
          <p:nvSpPr>
            <p:cNvPr id="11" name="TextBox 11"/>
            <p:cNvSpPr txBox="1"/>
            <p:nvPr/>
          </p:nvSpPr>
          <p:spPr>
            <a:xfrm>
              <a:off x="44203" y="-76200"/>
              <a:ext cx="5226447" cy="1860922"/>
            </a:xfrm>
            <a:prstGeom prst="rect">
              <a:avLst/>
            </a:prstGeom>
          </p:spPr>
          <p:txBody>
            <a:bodyPr lIns="0" tIns="0" rIns="0" bIns="0" rtlCol="0" anchor="t">
              <a:spAutoFit/>
            </a:bodyPr>
            <a:lstStyle/>
            <a:p>
              <a:pPr algn="ctr" defTabSz="609630">
                <a:lnSpc>
                  <a:spcPts val="4107"/>
                </a:lnSpc>
              </a:pPr>
              <a:r>
                <a:rPr lang="en-US" sz="2933" dirty="0">
                  <a:solidFill>
                    <a:srgbClr val="000000"/>
                  </a:solidFill>
                  <a:latin typeface="Sue Ellen Francisco"/>
                </a:rPr>
                <a:t>Water - still, </a:t>
              </a:r>
              <a:r>
                <a:rPr lang="en-US" sz="2933" dirty="0" err="1">
                  <a:solidFill>
                    <a:srgbClr val="000000"/>
                  </a:solidFill>
                  <a:latin typeface="Sue Ellen Francisco"/>
                </a:rPr>
                <a:t>unflavoured</a:t>
              </a:r>
              <a:endParaRPr lang="en-US" sz="2933" dirty="0">
                <a:solidFill>
                  <a:srgbClr val="000000"/>
                </a:solidFill>
                <a:latin typeface="Sue Ellen Francisco"/>
              </a:endParaRPr>
            </a:p>
          </p:txBody>
        </p:sp>
        <p:sp>
          <p:nvSpPr>
            <p:cNvPr id="12" name="TextBox 12"/>
            <p:cNvSpPr txBox="1"/>
            <p:nvPr/>
          </p:nvSpPr>
          <p:spPr>
            <a:xfrm>
              <a:off x="0" y="1319417"/>
              <a:ext cx="8873198" cy="1860922"/>
            </a:xfrm>
            <a:prstGeom prst="rect">
              <a:avLst/>
            </a:prstGeom>
          </p:spPr>
          <p:txBody>
            <a:bodyPr lIns="0" tIns="0" rIns="0" bIns="0" rtlCol="0" anchor="t">
              <a:spAutoFit/>
            </a:bodyPr>
            <a:lstStyle/>
            <a:p>
              <a:pPr algn="ctr" defTabSz="609630">
                <a:lnSpc>
                  <a:spcPts val="4107"/>
                </a:lnSpc>
              </a:pPr>
              <a:r>
                <a:rPr lang="en-US" sz="2933" dirty="0">
                  <a:solidFill>
                    <a:srgbClr val="000000"/>
                  </a:solidFill>
                  <a:latin typeface="Sue Ellen Francisco"/>
                </a:rPr>
                <a:t>Full fat cows milk or dairy free alternative.</a:t>
              </a:r>
            </a:p>
          </p:txBody>
        </p:sp>
        <p:sp>
          <p:nvSpPr>
            <p:cNvPr id="13" name="TextBox 13"/>
            <p:cNvSpPr txBox="1"/>
            <p:nvPr/>
          </p:nvSpPr>
          <p:spPr>
            <a:xfrm>
              <a:off x="0" y="2681704"/>
              <a:ext cx="10337800" cy="1860922"/>
            </a:xfrm>
            <a:prstGeom prst="rect">
              <a:avLst/>
            </a:prstGeom>
          </p:spPr>
          <p:txBody>
            <a:bodyPr lIns="0" tIns="0" rIns="0" bIns="0" rtlCol="0" anchor="t">
              <a:spAutoFit/>
            </a:bodyPr>
            <a:lstStyle/>
            <a:p>
              <a:pPr algn="ctr" defTabSz="609630">
                <a:lnSpc>
                  <a:spcPts val="4107"/>
                </a:lnSpc>
              </a:pPr>
              <a:r>
                <a:rPr lang="en-US" sz="2933" dirty="0">
                  <a:solidFill>
                    <a:srgbClr val="000000"/>
                  </a:solidFill>
                  <a:latin typeface="Sue Ellen Francisco"/>
                </a:rPr>
                <a:t>Well diluted fruit juice, cordial or </a:t>
              </a:r>
              <a:r>
                <a:rPr lang="en-US" sz="2933" dirty="0" err="1">
                  <a:solidFill>
                    <a:srgbClr val="000000"/>
                  </a:solidFill>
                  <a:latin typeface="Sue Ellen Francisco"/>
                </a:rPr>
                <a:t>flavoured</a:t>
              </a:r>
              <a:r>
                <a:rPr lang="en-US" sz="2933" dirty="0">
                  <a:solidFill>
                    <a:srgbClr val="000000"/>
                  </a:solidFill>
                  <a:latin typeface="Sue Ellen Francisco"/>
                </a:rPr>
                <a:t> water </a:t>
              </a:r>
            </a:p>
          </p:txBody>
        </p:sp>
        <p:sp>
          <p:nvSpPr>
            <p:cNvPr id="14" name="TextBox 14"/>
            <p:cNvSpPr txBox="1"/>
            <p:nvPr/>
          </p:nvSpPr>
          <p:spPr>
            <a:xfrm>
              <a:off x="0" y="4043989"/>
              <a:ext cx="6856280" cy="1860922"/>
            </a:xfrm>
            <a:prstGeom prst="rect">
              <a:avLst/>
            </a:prstGeom>
          </p:spPr>
          <p:txBody>
            <a:bodyPr lIns="0" tIns="0" rIns="0" bIns="0" rtlCol="0" anchor="t">
              <a:spAutoFit/>
            </a:bodyPr>
            <a:lstStyle/>
            <a:p>
              <a:pPr algn="ctr" defTabSz="609630">
                <a:lnSpc>
                  <a:spcPts val="4107"/>
                </a:lnSpc>
              </a:pPr>
              <a:r>
                <a:rPr lang="en-US" sz="2933">
                  <a:solidFill>
                    <a:srgbClr val="000000"/>
                  </a:solidFill>
                  <a:latin typeface="Sue Ellen Francisco"/>
                </a:rPr>
                <a:t>Caffinated drinks - tea or coffee</a:t>
              </a:r>
            </a:p>
          </p:txBody>
        </p:sp>
        <p:sp>
          <p:nvSpPr>
            <p:cNvPr id="15" name="TextBox 15"/>
            <p:cNvSpPr txBox="1"/>
            <p:nvPr/>
          </p:nvSpPr>
          <p:spPr>
            <a:xfrm>
              <a:off x="0" y="5410201"/>
              <a:ext cx="2500047" cy="1860922"/>
            </a:xfrm>
            <a:prstGeom prst="rect">
              <a:avLst/>
            </a:prstGeom>
          </p:spPr>
          <p:txBody>
            <a:bodyPr lIns="0" tIns="0" rIns="0" bIns="0" rtlCol="0" anchor="t">
              <a:spAutoFit/>
            </a:bodyPr>
            <a:lstStyle/>
            <a:p>
              <a:pPr algn="ctr" defTabSz="609630">
                <a:lnSpc>
                  <a:spcPts val="4107"/>
                </a:lnSpc>
              </a:pPr>
              <a:r>
                <a:rPr lang="en-US" sz="2933" dirty="0">
                  <a:solidFill>
                    <a:srgbClr val="000000"/>
                  </a:solidFill>
                  <a:latin typeface="Sue Ellen Francisco"/>
                </a:rPr>
                <a:t>Fizzy drinks</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TextBox 2"/>
          <p:cNvSpPr txBox="1"/>
          <p:nvPr/>
        </p:nvSpPr>
        <p:spPr>
          <a:xfrm>
            <a:off x="4009581" y="583080"/>
            <a:ext cx="3661040" cy="2312749"/>
          </a:xfrm>
          <a:prstGeom prst="rect">
            <a:avLst/>
          </a:prstGeom>
        </p:spPr>
        <p:txBody>
          <a:bodyPr lIns="0" tIns="0" rIns="0" bIns="0" rtlCol="0" anchor="t">
            <a:spAutoFit/>
          </a:bodyPr>
          <a:lstStyle/>
          <a:p>
            <a:pPr algn="ctr" defTabSz="609630">
              <a:lnSpc>
                <a:spcPts val="9333"/>
              </a:lnSpc>
            </a:pPr>
            <a:r>
              <a:rPr lang="en-US" sz="6666">
                <a:solidFill>
                  <a:srgbClr val="FF914D"/>
                </a:solidFill>
                <a:latin typeface="Sue Ellen Francisco"/>
              </a:rPr>
              <a:t>Getting Started</a:t>
            </a:r>
          </a:p>
        </p:txBody>
      </p:sp>
      <p:grpSp>
        <p:nvGrpSpPr>
          <p:cNvPr id="3" name="Group 3"/>
          <p:cNvGrpSpPr/>
          <p:nvPr/>
        </p:nvGrpSpPr>
        <p:grpSpPr>
          <a:xfrm>
            <a:off x="-73207" y="1134924"/>
            <a:ext cx="4494561" cy="3303502"/>
            <a:chOff x="0" y="0"/>
            <a:chExt cx="8989121" cy="6607004"/>
          </a:xfrm>
        </p:grpSpPr>
        <p:sp>
          <p:nvSpPr>
            <p:cNvPr id="4" name="Freeform 4"/>
            <p:cNvSpPr/>
            <p:nvPr/>
          </p:nvSpPr>
          <p:spPr>
            <a:xfrm>
              <a:off x="0" y="0"/>
              <a:ext cx="8989121" cy="6607004"/>
            </a:xfrm>
            <a:custGeom>
              <a:avLst/>
              <a:gdLst/>
              <a:ahLst/>
              <a:cxnLst/>
              <a:rect l="l" t="t" r="r" b="b"/>
              <a:pathLst>
                <a:path w="8989121" h="6607004">
                  <a:moveTo>
                    <a:pt x="0" y="0"/>
                  </a:moveTo>
                  <a:lnTo>
                    <a:pt x="8989121" y="0"/>
                  </a:lnTo>
                  <a:lnTo>
                    <a:pt x="8989121" y="6607004"/>
                  </a:lnTo>
                  <a:lnTo>
                    <a:pt x="0" y="6607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1998172" y="683036"/>
              <a:ext cx="5417295" cy="2537362"/>
            </a:xfrm>
            <a:prstGeom prst="rect">
              <a:avLst/>
            </a:prstGeom>
          </p:spPr>
          <p:txBody>
            <a:bodyPr lIns="0" tIns="0" rIns="0" bIns="0" rtlCol="0" anchor="t">
              <a:spAutoFit/>
            </a:bodyPr>
            <a:lstStyle/>
            <a:p>
              <a:pPr algn="ctr" defTabSz="609630">
                <a:lnSpc>
                  <a:spcPts val="5133"/>
                </a:lnSpc>
              </a:pPr>
              <a:r>
                <a:rPr lang="en-US" sz="3666">
                  <a:solidFill>
                    <a:srgbClr val="FF931E"/>
                  </a:solidFill>
                  <a:latin typeface="Sue Ellen Francisco"/>
                </a:rPr>
                <a:t>Ditch the Nappies</a:t>
              </a:r>
            </a:p>
          </p:txBody>
        </p:sp>
        <p:sp>
          <p:nvSpPr>
            <p:cNvPr id="6" name="TextBox 6"/>
            <p:cNvSpPr txBox="1"/>
            <p:nvPr/>
          </p:nvSpPr>
          <p:spPr>
            <a:xfrm>
              <a:off x="872216" y="2129338"/>
              <a:ext cx="7669209" cy="3940566"/>
            </a:xfrm>
            <a:prstGeom prst="rect">
              <a:avLst/>
            </a:prstGeom>
          </p:spPr>
          <p:txBody>
            <a:bodyPr lIns="0" tIns="0" rIns="0" bIns="0" rtlCol="0" anchor="t">
              <a:spAutoFit/>
            </a:bodyPr>
            <a:lstStyle/>
            <a:p>
              <a:pPr algn="ctr" defTabSz="609630">
                <a:lnSpc>
                  <a:spcPts val="3920"/>
                </a:lnSpc>
              </a:pPr>
              <a:r>
                <a:rPr lang="en-US" sz="2800">
                  <a:solidFill>
                    <a:srgbClr val="231F20"/>
                  </a:solidFill>
                  <a:latin typeface="Sue Ellen Francisco"/>
                </a:rPr>
                <a:t>Yes, even if they are pull ups. Your child needs to understand wetting to know how to prevent it</a:t>
              </a:r>
            </a:p>
          </p:txBody>
        </p:sp>
      </p:grpSp>
      <p:sp>
        <p:nvSpPr>
          <p:cNvPr id="7" name="Freeform 7"/>
          <p:cNvSpPr/>
          <p:nvPr/>
        </p:nvSpPr>
        <p:spPr>
          <a:xfrm>
            <a:off x="7229722" y="1134924"/>
            <a:ext cx="4710081" cy="3461909"/>
          </a:xfrm>
          <a:custGeom>
            <a:avLst/>
            <a:gdLst/>
            <a:ahLst/>
            <a:cxnLst/>
            <a:rect l="l" t="t" r="r" b="b"/>
            <a:pathLst>
              <a:path w="7065121" h="5192864">
                <a:moveTo>
                  <a:pt x="0" y="0"/>
                </a:moveTo>
                <a:lnTo>
                  <a:pt x="7065121" y="0"/>
                </a:lnTo>
                <a:lnTo>
                  <a:pt x="7065121" y="5192864"/>
                </a:lnTo>
                <a:lnTo>
                  <a:pt x="0" y="5192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8" name="TextBox 8"/>
          <p:cNvSpPr txBox="1"/>
          <p:nvPr/>
        </p:nvSpPr>
        <p:spPr>
          <a:xfrm>
            <a:off x="8353612" y="1400598"/>
            <a:ext cx="2780049" cy="577017"/>
          </a:xfrm>
          <a:prstGeom prst="rect">
            <a:avLst/>
          </a:prstGeom>
        </p:spPr>
        <p:txBody>
          <a:bodyPr lIns="0" tIns="0" rIns="0" bIns="0" rtlCol="0" anchor="t">
            <a:spAutoFit/>
          </a:bodyPr>
          <a:lstStyle/>
          <a:p>
            <a:pPr algn="ctr" defTabSz="609630">
              <a:lnSpc>
                <a:spcPts val="4772"/>
              </a:lnSpc>
            </a:pPr>
            <a:r>
              <a:rPr lang="en-US" sz="3408">
                <a:solidFill>
                  <a:srgbClr val="FF931E"/>
                </a:solidFill>
                <a:latin typeface="Sue Ellen Francisco"/>
              </a:rPr>
              <a:t>Toilet Trips</a:t>
            </a:r>
          </a:p>
        </p:txBody>
      </p:sp>
      <p:sp>
        <p:nvSpPr>
          <p:cNvPr id="9" name="Freeform 9"/>
          <p:cNvSpPr/>
          <p:nvPr/>
        </p:nvSpPr>
        <p:spPr>
          <a:xfrm>
            <a:off x="3146279" y="3226290"/>
            <a:ext cx="4941103" cy="3631710"/>
          </a:xfrm>
          <a:custGeom>
            <a:avLst/>
            <a:gdLst/>
            <a:ahLst/>
            <a:cxnLst/>
            <a:rect l="l" t="t" r="r" b="b"/>
            <a:pathLst>
              <a:path w="7411654" h="5447565">
                <a:moveTo>
                  <a:pt x="0" y="0"/>
                </a:moveTo>
                <a:lnTo>
                  <a:pt x="7411653" y="0"/>
                </a:lnTo>
                <a:lnTo>
                  <a:pt x="7411653" y="5447565"/>
                </a:lnTo>
                <a:lnTo>
                  <a:pt x="0" y="54475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10" name="TextBox 10"/>
          <p:cNvSpPr txBox="1"/>
          <p:nvPr/>
        </p:nvSpPr>
        <p:spPr>
          <a:xfrm>
            <a:off x="3616479" y="4260809"/>
            <a:ext cx="4240996" cy="2895088"/>
          </a:xfrm>
          <a:prstGeom prst="rect">
            <a:avLst/>
          </a:prstGeom>
        </p:spPr>
        <p:txBody>
          <a:bodyPr lIns="0" tIns="0" rIns="0" bIns="0" rtlCol="0" anchor="t">
            <a:spAutoFit/>
          </a:bodyPr>
          <a:lstStyle/>
          <a:p>
            <a:pPr algn="ctr" defTabSz="609630">
              <a:lnSpc>
                <a:spcPts val="3848"/>
              </a:lnSpc>
            </a:pPr>
            <a:r>
              <a:rPr lang="en-US" sz="2748">
                <a:solidFill>
                  <a:srgbClr val="231F20"/>
                </a:solidFill>
                <a:latin typeface="Sue Ellen Francisco"/>
              </a:rPr>
              <a:t>Have toys and books available, sing songs, blow bubbles. If your child likes going to the toilet, they're more likely to go when they need to</a:t>
            </a:r>
          </a:p>
        </p:txBody>
      </p:sp>
      <p:sp>
        <p:nvSpPr>
          <p:cNvPr id="11" name="TextBox 11"/>
          <p:cNvSpPr txBox="1"/>
          <p:nvPr/>
        </p:nvSpPr>
        <p:spPr>
          <a:xfrm>
            <a:off x="4328677" y="3543075"/>
            <a:ext cx="2816600" cy="614655"/>
          </a:xfrm>
          <a:prstGeom prst="rect">
            <a:avLst/>
          </a:prstGeom>
        </p:spPr>
        <p:txBody>
          <a:bodyPr lIns="0" tIns="0" rIns="0" bIns="0" rtlCol="0" anchor="t">
            <a:spAutoFit/>
          </a:bodyPr>
          <a:lstStyle/>
          <a:p>
            <a:pPr algn="ctr" defTabSz="609630">
              <a:lnSpc>
                <a:spcPts val="5133"/>
              </a:lnSpc>
            </a:pPr>
            <a:r>
              <a:rPr lang="en-US" sz="3666">
                <a:solidFill>
                  <a:srgbClr val="FF931E"/>
                </a:solidFill>
                <a:latin typeface="Sue Ellen Francisco"/>
              </a:rPr>
              <a:t>Make It Fun</a:t>
            </a:r>
          </a:p>
        </p:txBody>
      </p:sp>
      <p:sp>
        <p:nvSpPr>
          <p:cNvPr id="12" name="TextBox 12"/>
          <p:cNvSpPr txBox="1"/>
          <p:nvPr/>
        </p:nvSpPr>
        <p:spPr>
          <a:xfrm>
            <a:off x="7788869" y="2063063"/>
            <a:ext cx="3717331" cy="2281009"/>
          </a:xfrm>
          <a:prstGeom prst="rect">
            <a:avLst/>
          </a:prstGeom>
        </p:spPr>
        <p:txBody>
          <a:bodyPr lIns="0" tIns="0" rIns="0" bIns="0" rtlCol="0" anchor="t">
            <a:spAutoFit/>
          </a:bodyPr>
          <a:lstStyle/>
          <a:p>
            <a:pPr algn="ctr" defTabSz="609630">
              <a:lnSpc>
                <a:spcPts val="3644"/>
              </a:lnSpc>
            </a:pPr>
            <a:r>
              <a:rPr lang="en-US" sz="2603">
                <a:solidFill>
                  <a:srgbClr val="231F20"/>
                </a:solidFill>
                <a:latin typeface="Sue Ellen Francisco"/>
              </a:rPr>
              <a:t>Don't ask your child if they need to go, they dont have that understanding of holding it in yet. Just take them regularly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E40DBE-F224-6EB0-2E18-76C3FCCF0016}"/>
              </a:ext>
            </a:extLst>
          </p:cNvPr>
          <p:cNvPicPr>
            <a:picLocks noChangeAspect="1"/>
          </p:cNvPicPr>
          <p:nvPr/>
        </p:nvPicPr>
        <p:blipFill>
          <a:blip r:embed="rId2">
            <a:alphaModFix amt="50000"/>
          </a:blip>
          <a:srcRect t="3865" b="1993"/>
          <a:stretch/>
        </p:blipFill>
        <p:spPr>
          <a:xfrm>
            <a:off x="20" y="1"/>
            <a:ext cx="12191980" cy="6857999"/>
          </a:xfrm>
          <a:prstGeom prst="rect">
            <a:avLst/>
          </a:prstGeom>
        </p:spPr>
      </p:pic>
      <p:sp>
        <p:nvSpPr>
          <p:cNvPr id="2" name="Title 1">
            <a:extLst>
              <a:ext uri="{FF2B5EF4-FFF2-40B4-BE49-F238E27FC236}">
                <a16:creationId xmlns:a16="http://schemas.microsoft.com/office/drawing/2014/main" id="{AAD50B71-DEAE-0114-C79A-B0579608FA9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Oakdale School</a:t>
            </a:r>
          </a:p>
        </p:txBody>
      </p:sp>
      <p:sp>
        <p:nvSpPr>
          <p:cNvPr id="4" name="AutoShape 2">
            <a:extLst>
              <a:ext uri="{FF2B5EF4-FFF2-40B4-BE49-F238E27FC236}">
                <a16:creationId xmlns:a16="http://schemas.microsoft.com/office/drawing/2014/main" id="{859A8CCC-CCE7-A2FD-28C9-3929ED61E0DE}"/>
              </a:ext>
            </a:extLst>
          </p:cNvPr>
          <p:cNvSpPr>
            <a:spLocks noGrp="1" noChangeAspect="1" noChangeArrowheads="1"/>
          </p:cNvSpPr>
          <p:nvPr>
            <p:ph type="body" idx="1"/>
          </p:nvPr>
        </p:nvSpPr>
        <p:spPr bwMode="auto">
          <a:xfrm>
            <a:off x="1524000" y="4159404"/>
            <a:ext cx="9144000" cy="1098395"/>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algn="ctr"/>
            <a:endParaRPr lang="en-US">
              <a:solidFill>
                <a:srgbClr val="FFFFFF"/>
              </a:solidFill>
            </a:endParaRPr>
          </a:p>
        </p:txBody>
      </p:sp>
    </p:spTree>
    <p:extLst>
      <p:ext uri="{BB962C8B-B14F-4D97-AF65-F5344CB8AC3E}">
        <p14:creationId xmlns:p14="http://schemas.microsoft.com/office/powerpoint/2010/main" val="4018359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Freeform 2"/>
          <p:cNvSpPr/>
          <p:nvPr/>
        </p:nvSpPr>
        <p:spPr>
          <a:xfrm>
            <a:off x="1223189" y="4283083"/>
            <a:ext cx="1485413" cy="1980550"/>
          </a:xfrm>
          <a:custGeom>
            <a:avLst/>
            <a:gdLst/>
            <a:ahLst/>
            <a:cxnLst/>
            <a:rect l="l" t="t" r="r" b="b"/>
            <a:pathLst>
              <a:path w="2228119" h="2970825">
                <a:moveTo>
                  <a:pt x="0" y="0"/>
                </a:moveTo>
                <a:lnTo>
                  <a:pt x="2228118" y="0"/>
                </a:lnTo>
                <a:lnTo>
                  <a:pt x="2228118" y="2970825"/>
                </a:lnTo>
                <a:lnTo>
                  <a:pt x="0" y="2970825"/>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rot="-9796151">
            <a:off x="8145864" y="2140600"/>
            <a:ext cx="1709565" cy="1619813"/>
          </a:xfrm>
          <a:custGeom>
            <a:avLst/>
            <a:gdLst/>
            <a:ahLst/>
            <a:cxnLst/>
            <a:rect l="l" t="t" r="r" b="b"/>
            <a:pathLst>
              <a:path w="2564348" h="2429719">
                <a:moveTo>
                  <a:pt x="0" y="0"/>
                </a:moveTo>
                <a:lnTo>
                  <a:pt x="2564348" y="0"/>
                </a:lnTo>
                <a:lnTo>
                  <a:pt x="2564348" y="2429719"/>
                </a:lnTo>
                <a:lnTo>
                  <a:pt x="0" y="242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flipH="1">
            <a:off x="8803679" y="1321102"/>
            <a:ext cx="1964321" cy="1215423"/>
          </a:xfrm>
          <a:custGeom>
            <a:avLst/>
            <a:gdLst/>
            <a:ahLst/>
            <a:cxnLst/>
            <a:rect l="l" t="t" r="r" b="b"/>
            <a:pathLst>
              <a:path w="2946481" h="1823135">
                <a:moveTo>
                  <a:pt x="2946481" y="0"/>
                </a:moveTo>
                <a:lnTo>
                  <a:pt x="0" y="0"/>
                </a:lnTo>
                <a:lnTo>
                  <a:pt x="0" y="1823135"/>
                </a:lnTo>
                <a:lnTo>
                  <a:pt x="2946481" y="1823135"/>
                </a:lnTo>
                <a:lnTo>
                  <a:pt x="294648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1223189" y="1511897"/>
            <a:ext cx="5472070" cy="3091231"/>
          </a:xfrm>
          <a:prstGeom prst="rect">
            <a:avLst/>
          </a:prstGeom>
        </p:spPr>
        <p:txBody>
          <a:bodyPr lIns="0" tIns="0" rIns="0" bIns="0" rtlCol="0" anchor="t">
            <a:spAutoFit/>
          </a:bodyPr>
          <a:lstStyle/>
          <a:p>
            <a:pPr defTabSz="609630">
              <a:lnSpc>
                <a:spcPts val="5600"/>
              </a:lnSpc>
            </a:pPr>
            <a:r>
              <a:rPr lang="en-US" sz="4000">
                <a:solidFill>
                  <a:srgbClr val="FF931E"/>
                </a:solidFill>
                <a:latin typeface="Sue Ellen Francisco"/>
              </a:rPr>
              <a:t>Praise</a:t>
            </a:r>
          </a:p>
          <a:p>
            <a:pPr defTabSz="609630">
              <a:lnSpc>
                <a:spcPts val="4666"/>
              </a:lnSpc>
            </a:pPr>
            <a:r>
              <a:rPr lang="en-US" sz="3333">
                <a:solidFill>
                  <a:srgbClr val="000000"/>
                </a:solidFill>
                <a:latin typeface="Sue Ellen Francisco"/>
              </a:rPr>
              <a:t>Every little step is an important milestone Make sure your child knows how proud you are It's worthy of a celebration!</a:t>
            </a:r>
          </a:p>
        </p:txBody>
      </p:sp>
      <p:sp>
        <p:nvSpPr>
          <p:cNvPr id="6" name="TextBox 6"/>
          <p:cNvSpPr txBox="1"/>
          <p:nvPr/>
        </p:nvSpPr>
        <p:spPr>
          <a:xfrm>
            <a:off x="5368530" y="3888914"/>
            <a:ext cx="5902148" cy="3821111"/>
          </a:xfrm>
          <a:prstGeom prst="rect">
            <a:avLst/>
          </a:prstGeom>
        </p:spPr>
        <p:txBody>
          <a:bodyPr lIns="0" tIns="0" rIns="0" bIns="0" rtlCol="0" anchor="t">
            <a:spAutoFit/>
          </a:bodyPr>
          <a:lstStyle/>
          <a:p>
            <a:pPr defTabSz="609630">
              <a:lnSpc>
                <a:spcPts val="5633"/>
              </a:lnSpc>
            </a:pPr>
            <a:r>
              <a:rPr lang="en-US" sz="4024" dirty="0">
                <a:solidFill>
                  <a:srgbClr val="FF931E"/>
                </a:solidFill>
                <a:latin typeface="Sue Ellen Francisco"/>
              </a:rPr>
              <a:t>Rewards</a:t>
            </a:r>
          </a:p>
          <a:p>
            <a:pPr defTabSz="609630">
              <a:lnSpc>
                <a:spcPts val="4886"/>
              </a:lnSpc>
            </a:pPr>
            <a:r>
              <a:rPr lang="en-US" sz="3490" dirty="0">
                <a:solidFill>
                  <a:srgbClr val="000000"/>
                </a:solidFill>
                <a:latin typeface="Sue Ellen Francisco"/>
              </a:rPr>
              <a:t>Your words are enough, but some like to give a physical reward. If so, use instant rewards that are sustainable like stickers on a chart</a:t>
            </a:r>
          </a:p>
        </p:txBody>
      </p:sp>
      <p:sp>
        <p:nvSpPr>
          <p:cNvPr id="7" name="TextBox 7"/>
          <p:cNvSpPr txBox="1"/>
          <p:nvPr/>
        </p:nvSpPr>
        <p:spPr>
          <a:xfrm>
            <a:off x="3780995" y="442975"/>
            <a:ext cx="4630010" cy="2312749"/>
          </a:xfrm>
          <a:prstGeom prst="rect">
            <a:avLst/>
          </a:prstGeom>
        </p:spPr>
        <p:txBody>
          <a:bodyPr lIns="0" tIns="0" rIns="0" bIns="0" rtlCol="0" anchor="t">
            <a:spAutoFit/>
          </a:bodyPr>
          <a:lstStyle/>
          <a:p>
            <a:pPr algn="ctr" defTabSz="609630">
              <a:lnSpc>
                <a:spcPts val="9333"/>
              </a:lnSpc>
            </a:pPr>
            <a:r>
              <a:rPr lang="en-US" sz="6666">
                <a:solidFill>
                  <a:srgbClr val="FF914D"/>
                </a:solidFill>
                <a:latin typeface="Sue Ellen Francisco"/>
              </a:rPr>
              <a:t>When It Goes Right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Freeform 2"/>
          <p:cNvSpPr/>
          <p:nvPr/>
        </p:nvSpPr>
        <p:spPr>
          <a:xfrm>
            <a:off x="10336048" y="1379338"/>
            <a:ext cx="1170152" cy="1864785"/>
          </a:xfrm>
          <a:custGeom>
            <a:avLst/>
            <a:gdLst/>
            <a:ahLst/>
            <a:cxnLst/>
            <a:rect l="l" t="t" r="r" b="b"/>
            <a:pathLst>
              <a:path w="1755228" h="2797177">
                <a:moveTo>
                  <a:pt x="0" y="0"/>
                </a:moveTo>
                <a:lnTo>
                  <a:pt x="1755228" y="0"/>
                </a:lnTo>
                <a:lnTo>
                  <a:pt x="1755228" y="2797177"/>
                </a:lnTo>
                <a:lnTo>
                  <a:pt x="0" y="27971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flipH="1">
            <a:off x="2048751" y="5658198"/>
            <a:ext cx="1081256" cy="983943"/>
          </a:xfrm>
          <a:custGeom>
            <a:avLst/>
            <a:gdLst/>
            <a:ahLst/>
            <a:cxnLst/>
            <a:rect l="l" t="t" r="r" b="b"/>
            <a:pathLst>
              <a:path w="1621884" h="1475914">
                <a:moveTo>
                  <a:pt x="1621883" y="0"/>
                </a:moveTo>
                <a:lnTo>
                  <a:pt x="0" y="0"/>
                </a:lnTo>
                <a:lnTo>
                  <a:pt x="0" y="1475914"/>
                </a:lnTo>
                <a:lnTo>
                  <a:pt x="1621883" y="1475914"/>
                </a:lnTo>
                <a:lnTo>
                  <a:pt x="162188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388301" y="4659432"/>
            <a:ext cx="1660450" cy="1997533"/>
          </a:xfrm>
          <a:custGeom>
            <a:avLst/>
            <a:gdLst/>
            <a:ahLst/>
            <a:cxnLst/>
            <a:rect l="l" t="t" r="r" b="b"/>
            <a:pathLst>
              <a:path w="2490675" h="2996300">
                <a:moveTo>
                  <a:pt x="0" y="0"/>
                </a:moveTo>
                <a:lnTo>
                  <a:pt x="2490675" y="0"/>
                </a:lnTo>
                <a:lnTo>
                  <a:pt x="2490675" y="2996300"/>
                </a:lnTo>
                <a:lnTo>
                  <a:pt x="0" y="2996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3683132" y="558801"/>
            <a:ext cx="4825736" cy="2312749"/>
          </a:xfrm>
          <a:prstGeom prst="rect">
            <a:avLst/>
          </a:prstGeom>
        </p:spPr>
        <p:txBody>
          <a:bodyPr lIns="0" tIns="0" rIns="0" bIns="0" rtlCol="0" anchor="t">
            <a:spAutoFit/>
          </a:bodyPr>
          <a:lstStyle/>
          <a:p>
            <a:pPr algn="ctr" defTabSz="609630">
              <a:lnSpc>
                <a:spcPts val="9333"/>
              </a:lnSpc>
            </a:pPr>
            <a:r>
              <a:rPr lang="en-US" sz="6666">
                <a:solidFill>
                  <a:srgbClr val="FF914D"/>
                </a:solidFill>
                <a:latin typeface="Sue Ellen Francisco"/>
              </a:rPr>
              <a:t>When It Goes Wrong</a:t>
            </a:r>
          </a:p>
        </p:txBody>
      </p:sp>
      <p:sp>
        <p:nvSpPr>
          <p:cNvPr id="6" name="TextBox 6"/>
          <p:cNvSpPr txBox="1"/>
          <p:nvPr/>
        </p:nvSpPr>
        <p:spPr>
          <a:xfrm>
            <a:off x="388301" y="1627722"/>
            <a:ext cx="5472070" cy="3992696"/>
          </a:xfrm>
          <a:prstGeom prst="rect">
            <a:avLst/>
          </a:prstGeom>
        </p:spPr>
        <p:txBody>
          <a:bodyPr lIns="0" tIns="0" rIns="0" bIns="0" rtlCol="0" anchor="t">
            <a:spAutoFit/>
          </a:bodyPr>
          <a:lstStyle/>
          <a:p>
            <a:pPr defTabSz="609630">
              <a:lnSpc>
                <a:spcPts val="5600"/>
              </a:lnSpc>
            </a:pPr>
            <a:r>
              <a:rPr lang="en-US" sz="4000">
                <a:solidFill>
                  <a:srgbClr val="FF914D"/>
                </a:solidFill>
                <a:latin typeface="Sue Ellen Francisco"/>
              </a:rPr>
              <a:t>Keep Calm </a:t>
            </a:r>
          </a:p>
          <a:p>
            <a:pPr defTabSz="609630">
              <a:lnSpc>
                <a:spcPts val="4293"/>
              </a:lnSpc>
            </a:pPr>
            <a:r>
              <a:rPr lang="en-US" sz="3066">
                <a:solidFill>
                  <a:srgbClr val="000000"/>
                </a:solidFill>
                <a:latin typeface="Sue Ellen Francisco"/>
              </a:rPr>
              <a:t>Accidents happen! You know that, make sure your child does too. Deal with accidents calmly - clean and change your child and move on. Be prepared with spare clothes when you go out.</a:t>
            </a:r>
          </a:p>
        </p:txBody>
      </p:sp>
      <p:sp>
        <p:nvSpPr>
          <p:cNvPr id="7" name="TextBox 7"/>
          <p:cNvSpPr txBox="1"/>
          <p:nvPr/>
        </p:nvSpPr>
        <p:spPr>
          <a:xfrm>
            <a:off x="6316808" y="2733511"/>
            <a:ext cx="5472070" cy="5646995"/>
          </a:xfrm>
          <a:prstGeom prst="rect">
            <a:avLst/>
          </a:prstGeom>
        </p:spPr>
        <p:txBody>
          <a:bodyPr lIns="0" tIns="0" rIns="0" bIns="0" rtlCol="0" anchor="t">
            <a:spAutoFit/>
          </a:bodyPr>
          <a:lstStyle/>
          <a:p>
            <a:pPr defTabSz="609630">
              <a:lnSpc>
                <a:spcPts val="5600"/>
              </a:lnSpc>
            </a:pPr>
            <a:r>
              <a:rPr lang="en-US" sz="4000">
                <a:solidFill>
                  <a:srgbClr val="FF931E"/>
                </a:solidFill>
                <a:latin typeface="Sue Ellen Francisco"/>
              </a:rPr>
              <a:t>And (Try To) Carry On</a:t>
            </a:r>
          </a:p>
          <a:p>
            <a:pPr defTabSz="609630">
              <a:lnSpc>
                <a:spcPts val="4293"/>
              </a:lnSpc>
            </a:pPr>
            <a:r>
              <a:rPr lang="en-US" sz="3066">
                <a:solidFill>
                  <a:srgbClr val="000000"/>
                </a:solidFill>
                <a:latin typeface="Sue Ellen Francisco"/>
              </a:rPr>
              <a:t>Try not to jump back to nappies. These things take time and patience. If you do feel your child isn't ready, or your circumstances change and it isn't good timing, go back to full-time nappies. Swapping between will only cause confusion and regression. Try again another 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Freeform 2"/>
          <p:cNvSpPr/>
          <p:nvPr/>
        </p:nvSpPr>
        <p:spPr>
          <a:xfrm>
            <a:off x="685800" y="5306160"/>
            <a:ext cx="2976997" cy="1224290"/>
          </a:xfrm>
          <a:custGeom>
            <a:avLst/>
            <a:gdLst/>
            <a:ahLst/>
            <a:cxnLst/>
            <a:rect l="l" t="t" r="r" b="b"/>
            <a:pathLst>
              <a:path w="4465496" h="1836435">
                <a:moveTo>
                  <a:pt x="0" y="0"/>
                </a:moveTo>
                <a:lnTo>
                  <a:pt x="4465496" y="0"/>
                </a:lnTo>
                <a:lnTo>
                  <a:pt x="4465496" y="1836436"/>
                </a:lnTo>
                <a:lnTo>
                  <a:pt x="0" y="1836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10116382" y="1756228"/>
            <a:ext cx="1685413" cy="1672772"/>
          </a:xfrm>
          <a:custGeom>
            <a:avLst/>
            <a:gdLst/>
            <a:ahLst/>
            <a:cxnLst/>
            <a:rect l="l" t="t" r="r" b="b"/>
            <a:pathLst>
              <a:path w="2528119" h="2509158">
                <a:moveTo>
                  <a:pt x="0" y="0"/>
                </a:moveTo>
                <a:lnTo>
                  <a:pt x="2528118" y="0"/>
                </a:lnTo>
                <a:lnTo>
                  <a:pt x="2528118" y="2509158"/>
                </a:lnTo>
                <a:lnTo>
                  <a:pt x="0" y="2509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TextBox 4"/>
          <p:cNvSpPr txBox="1"/>
          <p:nvPr/>
        </p:nvSpPr>
        <p:spPr>
          <a:xfrm>
            <a:off x="4501125" y="214761"/>
            <a:ext cx="3189751" cy="2312749"/>
          </a:xfrm>
          <a:prstGeom prst="rect">
            <a:avLst/>
          </a:prstGeom>
        </p:spPr>
        <p:txBody>
          <a:bodyPr lIns="0" tIns="0" rIns="0" bIns="0" rtlCol="0" anchor="t">
            <a:spAutoFit/>
          </a:bodyPr>
          <a:lstStyle/>
          <a:p>
            <a:pPr algn="ctr" defTabSz="609630">
              <a:lnSpc>
                <a:spcPts val="9333"/>
              </a:lnSpc>
            </a:pPr>
            <a:r>
              <a:rPr lang="en-US" sz="6666">
                <a:solidFill>
                  <a:srgbClr val="FF914D"/>
                </a:solidFill>
                <a:latin typeface="Sue Ellen Francisco"/>
              </a:rPr>
              <a:t>Remember....</a:t>
            </a:r>
          </a:p>
        </p:txBody>
      </p:sp>
      <p:sp>
        <p:nvSpPr>
          <p:cNvPr id="5" name="TextBox 5"/>
          <p:cNvSpPr txBox="1"/>
          <p:nvPr/>
        </p:nvSpPr>
        <p:spPr>
          <a:xfrm>
            <a:off x="623930" y="2319572"/>
            <a:ext cx="5472070" cy="3825984"/>
          </a:xfrm>
          <a:prstGeom prst="rect">
            <a:avLst/>
          </a:prstGeom>
        </p:spPr>
        <p:txBody>
          <a:bodyPr lIns="0" tIns="0" rIns="0" bIns="0" rtlCol="0" anchor="t">
            <a:spAutoFit/>
          </a:bodyPr>
          <a:lstStyle/>
          <a:p>
            <a:pPr defTabSz="609630">
              <a:lnSpc>
                <a:spcPts val="4293"/>
              </a:lnSpc>
            </a:pPr>
            <a:r>
              <a:rPr lang="en-US" sz="3066">
                <a:solidFill>
                  <a:srgbClr val="000000"/>
                </a:solidFill>
                <a:latin typeface="Sue Ellen Francisco"/>
              </a:rPr>
              <a:t>Consider whether you are ready. If things are a little busy or stressful, wait until things settle, It will be a quicker process and you will be better placed to be the calm, encouraging parent your child needs</a:t>
            </a:r>
          </a:p>
        </p:txBody>
      </p:sp>
      <p:sp>
        <p:nvSpPr>
          <p:cNvPr id="6" name="TextBox 6"/>
          <p:cNvSpPr txBox="1"/>
          <p:nvPr/>
        </p:nvSpPr>
        <p:spPr>
          <a:xfrm>
            <a:off x="6329724" y="3766369"/>
            <a:ext cx="5472070" cy="674031"/>
          </a:xfrm>
          <a:prstGeom prst="rect">
            <a:avLst/>
          </a:prstGeom>
        </p:spPr>
        <p:txBody>
          <a:bodyPr lIns="0" tIns="0" rIns="0" bIns="0" rtlCol="0" anchor="t">
            <a:spAutoFit/>
          </a:bodyPr>
          <a:lstStyle/>
          <a:p>
            <a:pPr defTabSz="609630">
              <a:lnSpc>
                <a:spcPts val="5600"/>
              </a:lnSpc>
            </a:pPr>
            <a:r>
              <a:rPr lang="en-US" sz="4000">
                <a:solidFill>
                  <a:srgbClr val="FF914D"/>
                </a:solidFill>
                <a:latin typeface="Sue Ellen Francisco"/>
              </a:rPr>
              <a:t>Every Child Is Different</a:t>
            </a:r>
          </a:p>
        </p:txBody>
      </p:sp>
      <p:sp>
        <p:nvSpPr>
          <p:cNvPr id="7" name="TextBox 7"/>
          <p:cNvSpPr txBox="1"/>
          <p:nvPr/>
        </p:nvSpPr>
        <p:spPr>
          <a:xfrm>
            <a:off x="623930" y="1703622"/>
            <a:ext cx="5472070" cy="1392176"/>
          </a:xfrm>
          <a:prstGeom prst="rect">
            <a:avLst/>
          </a:prstGeom>
        </p:spPr>
        <p:txBody>
          <a:bodyPr lIns="0" tIns="0" rIns="0" bIns="0" rtlCol="0" anchor="t">
            <a:spAutoFit/>
          </a:bodyPr>
          <a:lstStyle/>
          <a:p>
            <a:pPr defTabSz="609630">
              <a:lnSpc>
                <a:spcPts val="5600"/>
              </a:lnSpc>
            </a:pPr>
            <a:r>
              <a:rPr lang="en-US" sz="4000">
                <a:solidFill>
                  <a:srgbClr val="FF931E"/>
                </a:solidFill>
                <a:latin typeface="Sue Ellen Francisco"/>
              </a:rPr>
              <a:t>Toilet Training Is A Team Effort</a:t>
            </a:r>
          </a:p>
        </p:txBody>
      </p:sp>
      <p:sp>
        <p:nvSpPr>
          <p:cNvPr id="8" name="TextBox 8"/>
          <p:cNvSpPr txBox="1"/>
          <p:nvPr/>
        </p:nvSpPr>
        <p:spPr>
          <a:xfrm>
            <a:off x="6329724" y="4573693"/>
            <a:ext cx="5472070" cy="2723118"/>
          </a:xfrm>
          <a:prstGeom prst="rect">
            <a:avLst/>
          </a:prstGeom>
        </p:spPr>
        <p:txBody>
          <a:bodyPr lIns="0" tIns="0" rIns="0" bIns="0" rtlCol="0" anchor="t">
            <a:spAutoFit/>
          </a:bodyPr>
          <a:lstStyle/>
          <a:p>
            <a:pPr defTabSz="609630">
              <a:lnSpc>
                <a:spcPts val="4293"/>
              </a:lnSpc>
            </a:pPr>
            <a:r>
              <a:rPr lang="en-US" sz="3066">
                <a:solidFill>
                  <a:srgbClr val="000000"/>
                </a:solidFill>
                <a:latin typeface="Sue Ellen Francisco"/>
              </a:rPr>
              <a:t>Don't compare your child's journey to others around you. Some children learn faster and earlier. If it works for your family, then it's right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2" name="TextBox 2"/>
          <p:cNvSpPr txBox="1"/>
          <p:nvPr/>
        </p:nvSpPr>
        <p:spPr>
          <a:xfrm>
            <a:off x="1239895" y="1353533"/>
            <a:ext cx="9712211" cy="4937955"/>
          </a:xfrm>
          <a:prstGeom prst="rect">
            <a:avLst/>
          </a:prstGeom>
        </p:spPr>
        <p:txBody>
          <a:bodyPr lIns="0" tIns="0" rIns="0" bIns="0" rtlCol="0" anchor="t">
            <a:spAutoFit/>
          </a:bodyPr>
          <a:lstStyle/>
          <a:p>
            <a:pPr defTabSz="609630">
              <a:lnSpc>
                <a:spcPts val="4293"/>
              </a:lnSpc>
            </a:pPr>
            <a:r>
              <a:rPr lang="en-US" sz="3334" dirty="0">
                <a:solidFill>
                  <a:srgbClr val="000000"/>
                </a:solidFill>
                <a:latin typeface="Sue Ellen Francisco"/>
              </a:rPr>
              <a:t>We've covered the basics, but there is lots more information on the ERIC website. ERIC are a children's bowel and bladder charity. ERIC provide information and resources to support with toilet training. They also provide support for families who have children with additional needs, either physical or emotional. So, if you want to know anymore, visit their website. You can also contact your health visiting team if you feel you need support.</a:t>
            </a:r>
          </a:p>
        </p:txBody>
      </p:sp>
      <p:sp>
        <p:nvSpPr>
          <p:cNvPr id="3" name="Freeform 3"/>
          <p:cNvSpPr/>
          <p:nvPr/>
        </p:nvSpPr>
        <p:spPr>
          <a:xfrm>
            <a:off x="4267200" y="4826488"/>
            <a:ext cx="3020696" cy="1831457"/>
          </a:xfrm>
          <a:custGeom>
            <a:avLst/>
            <a:gdLst/>
            <a:ahLst/>
            <a:cxnLst/>
            <a:rect l="l" t="t" r="r" b="b"/>
            <a:pathLst>
              <a:path w="4860488" h="3152749">
                <a:moveTo>
                  <a:pt x="0" y="0"/>
                </a:moveTo>
                <a:lnTo>
                  <a:pt x="4860488" y="0"/>
                </a:lnTo>
                <a:lnTo>
                  <a:pt x="4860488" y="3152748"/>
                </a:lnTo>
                <a:lnTo>
                  <a:pt x="0" y="3152748"/>
                </a:lnTo>
                <a:lnTo>
                  <a:pt x="0"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4" name="TextBox 4"/>
          <p:cNvSpPr txBox="1"/>
          <p:nvPr/>
        </p:nvSpPr>
        <p:spPr>
          <a:xfrm>
            <a:off x="3625982" y="214761"/>
            <a:ext cx="4940036" cy="2312749"/>
          </a:xfrm>
          <a:prstGeom prst="rect">
            <a:avLst/>
          </a:prstGeom>
        </p:spPr>
        <p:txBody>
          <a:bodyPr lIns="0" tIns="0" rIns="0" bIns="0" rtlCol="0" anchor="t">
            <a:spAutoFit/>
          </a:bodyPr>
          <a:lstStyle/>
          <a:p>
            <a:pPr algn="ctr" defTabSz="609630">
              <a:lnSpc>
                <a:spcPts val="9333"/>
              </a:lnSpc>
            </a:pPr>
            <a:r>
              <a:rPr lang="en-US" sz="6666">
                <a:solidFill>
                  <a:srgbClr val="FF914D"/>
                </a:solidFill>
                <a:latin typeface="Sue Ellen Francisco"/>
              </a:rPr>
              <a:t>For More Information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0E3AA"/>
        </a:solidFill>
        <a:effectLst/>
      </p:bgPr>
    </p:bg>
    <p:spTree>
      <p:nvGrpSpPr>
        <p:cNvPr id="1" name=""/>
        <p:cNvGrpSpPr/>
        <p:nvPr/>
      </p:nvGrpSpPr>
      <p:grpSpPr>
        <a:xfrm>
          <a:off x="0" y="0"/>
          <a:ext cx="0" cy="0"/>
          <a:chOff x="0" y="0"/>
          <a:chExt cx="0" cy="0"/>
        </a:xfrm>
      </p:grpSpPr>
      <p:sp>
        <p:nvSpPr>
          <p:cNvPr id="3" name="TextBox 3"/>
          <p:cNvSpPr txBox="1"/>
          <p:nvPr/>
        </p:nvSpPr>
        <p:spPr>
          <a:xfrm>
            <a:off x="3554169" y="2501435"/>
            <a:ext cx="5873722" cy="3332259"/>
          </a:xfrm>
          <a:prstGeom prst="rect">
            <a:avLst/>
          </a:prstGeom>
        </p:spPr>
        <p:txBody>
          <a:bodyPr lIns="0" tIns="0" rIns="0" bIns="0" rtlCol="0" anchor="t">
            <a:spAutoFit/>
          </a:bodyPr>
          <a:lstStyle/>
          <a:p>
            <a:pPr defTabSz="609630">
              <a:lnSpc>
                <a:spcPts val="13441"/>
              </a:lnSpc>
            </a:pPr>
            <a:r>
              <a:rPr lang="en-US" sz="9600">
                <a:solidFill>
                  <a:srgbClr val="FF914D"/>
                </a:solidFill>
                <a:latin typeface="Sue Ellen Francisco"/>
              </a:rPr>
              <a:t>Any Questions?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en-GB"/>
            </a:defPPr>
          </a:lstStyle>
          <a:p>
            <a:pPr rtl="0"/>
            <a:r>
              <a:rPr lang="en-GB" dirty="0"/>
              <a:t>Enuresis – Bedwetting </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en-GB"/>
            </a:defPPr>
          </a:lstStyle>
          <a:p>
            <a:pPr rtl="0"/>
            <a:r>
              <a:rPr lang="en-GB" dirty="0"/>
              <a:t>Kaylie Sims </a:t>
            </a:r>
          </a:p>
          <a:p>
            <a:pPr rtl="0"/>
            <a:r>
              <a:rPr lang="en-GB" dirty="0"/>
              <a:t>Enuresis Specialist Nurse </a:t>
            </a:r>
          </a:p>
        </p:txBody>
      </p:sp>
    </p:spTree>
    <p:extLst>
      <p:ext uri="{BB962C8B-B14F-4D97-AF65-F5344CB8AC3E}">
        <p14:creationId xmlns:p14="http://schemas.microsoft.com/office/powerpoint/2010/main" val="417536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704384" y="2766218"/>
            <a:ext cx="6229530" cy="1325563"/>
          </a:xfrm>
        </p:spPr>
        <p:txBody>
          <a:bodyPr rtlCol="0"/>
          <a:lstStyle>
            <a:defPPr>
              <a:defRPr lang="en-GB"/>
            </a:defPPr>
          </a:lstStyle>
          <a:p>
            <a:pPr rtl="0"/>
            <a:r>
              <a:rPr lang="en-GB"/>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nvPr>
        </p:nvGraphicFramePr>
        <p:xfrm>
          <a:off x="7761633" y="504067"/>
          <a:ext cx="4132263" cy="4445619"/>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86100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dirty="0">
                          <a:latin typeface="+mj-lt"/>
                          <a:cs typeface="Gill Sans Light" panose="020B0302020104020203" pitchFamily="34" charset="-79"/>
                        </a:rPr>
                        <a:t>Introduction </a:t>
                      </a:r>
                    </a:p>
                    <a:p>
                      <a:pPr algn="r" rtl="0"/>
                      <a:r>
                        <a:rPr lang="en-GB" sz="2000" dirty="0">
                          <a:latin typeface="+mj-lt"/>
                        </a:rPr>
                        <a:t>3</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86100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dirty="0">
                          <a:latin typeface="+mj-lt"/>
                          <a:cs typeface="Gill Sans Light" panose="020B0302020104020203" pitchFamily="34" charset="-79"/>
                        </a:rPr>
                        <a:t>Basic Tips &amp; Referrals  </a:t>
                      </a:r>
                    </a:p>
                    <a:p>
                      <a:pPr marL="0" algn="r" defTabSz="914400" rtl="0" eaLnBrk="1" latinLnBrk="0" hangingPunct="1"/>
                      <a:r>
                        <a:rPr lang="en-GB" sz="2000" kern="1200" dirty="0">
                          <a:solidFill>
                            <a:schemeClr val="tx1"/>
                          </a:solidFill>
                          <a:latin typeface="+mj-lt"/>
                          <a:ea typeface="+mn-ea"/>
                          <a:cs typeface="+mn-cs"/>
                        </a:rPr>
                        <a:t>4-6</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86100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dirty="0">
                          <a:latin typeface="+mj-lt"/>
                          <a:cs typeface="Gill Sans Light" panose="020B0302020104020203" pitchFamily="34" charset="-79"/>
                        </a:rPr>
                        <a:t>Treatments </a:t>
                      </a:r>
                    </a:p>
                    <a:p>
                      <a:pPr marL="0" algn="r" defTabSz="914400" rtl="0" eaLnBrk="1" latinLnBrk="0" hangingPunct="1"/>
                      <a:r>
                        <a:rPr lang="en-GB" sz="2000" kern="1200" dirty="0">
                          <a:solidFill>
                            <a:schemeClr val="tx1"/>
                          </a:solidFill>
                          <a:latin typeface="+mj-lt"/>
                          <a:ea typeface="+mn-ea"/>
                          <a:cs typeface="+mn-cs"/>
                        </a:rPr>
                        <a:t>7</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861004">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kern="1200" dirty="0">
                          <a:solidFill>
                            <a:schemeClr val="tx1"/>
                          </a:solidFill>
                          <a:latin typeface="+mj-lt"/>
                          <a:ea typeface="+mn-ea"/>
                          <a:cs typeface="+mn-cs"/>
                        </a:rPr>
                        <a:t>Daytime Wetting </a:t>
                      </a:r>
                    </a:p>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kern="1200" dirty="0">
                          <a:solidFill>
                            <a:schemeClr val="tx1"/>
                          </a:solidFill>
                          <a:latin typeface="+mj-lt"/>
                          <a:ea typeface="+mn-ea"/>
                          <a:cs typeface="+mn-cs"/>
                        </a:rPr>
                        <a:t>8</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001603">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2000" dirty="0">
                          <a:latin typeface="+mj-lt"/>
                          <a:cs typeface="Gill Sans Light" panose="020B0302020104020203" pitchFamily="34" charset="-79"/>
                        </a:rPr>
                        <a:t>Questions &amp; Contacts</a:t>
                      </a:r>
                    </a:p>
                    <a:p>
                      <a:pPr marL="0" algn="r" defTabSz="914400" rtl="0" eaLnBrk="1" latinLnBrk="0" hangingPunct="1"/>
                      <a:r>
                        <a:rPr lang="en-GB" sz="2000" kern="1200" dirty="0">
                          <a:solidFill>
                            <a:schemeClr val="tx1"/>
                          </a:solidFill>
                          <a:latin typeface="+mj-lt"/>
                          <a:ea typeface="+mn-ea"/>
                          <a:cs typeface="+mn-cs"/>
                        </a:rPr>
                        <a:t>9-10</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rtlCol="0"/>
          <a:lstStyle>
            <a:defPPr>
              <a:defRPr lang="en-GB"/>
            </a:defPPr>
          </a:lstStyle>
          <a:p>
            <a:pPr rtl="0"/>
            <a:r>
              <a:rPr lang="en-GB" dirty="0"/>
              <a:t>Introduction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665524" y="1827151"/>
            <a:ext cx="4572000" cy="4070729"/>
          </a:xfrm>
        </p:spPr>
        <p:txBody>
          <a:bodyPr rtlCol="0">
            <a:normAutofit lnSpcReduction="10000"/>
          </a:bodyPr>
          <a:lstStyle>
            <a:defPPr>
              <a:defRPr lang="en-GB"/>
            </a:defPPr>
          </a:lstStyle>
          <a:p>
            <a:pPr rtl="0"/>
            <a:r>
              <a:rPr lang="en-GB" sz="2000" b="1" dirty="0"/>
              <a:t>Enuresis</a:t>
            </a:r>
            <a:r>
              <a:rPr lang="en-GB" sz="2000" dirty="0"/>
              <a:t> means nightime wetting </a:t>
            </a:r>
          </a:p>
          <a:p>
            <a:pPr rtl="0"/>
            <a:endParaRPr lang="en-GB" sz="2000" dirty="0"/>
          </a:p>
          <a:p>
            <a:pPr rtl="0"/>
            <a:r>
              <a:rPr lang="en-GB" sz="2000" dirty="0"/>
              <a:t>It is very common and affects 1 in 15 seven-year-olds and 1 in 75 teenagers.  It does run in families but its no one's fault.  </a:t>
            </a:r>
          </a:p>
          <a:p>
            <a:pPr rtl="0"/>
            <a:endParaRPr lang="en-GB" sz="2000" dirty="0"/>
          </a:p>
          <a:p>
            <a:pPr rtl="0"/>
            <a:r>
              <a:rPr lang="en-GB" sz="2000" dirty="0"/>
              <a:t>You don’t have to wait for children to grow out of it.  Along with some basic steps,  there are  treatments available from 5 years old.  </a:t>
            </a:r>
          </a:p>
          <a:p>
            <a:pPr rtl="0"/>
            <a:endParaRPr lang="en-GB" sz="2000" dirty="0"/>
          </a:p>
          <a:p>
            <a:pPr rtl="0"/>
            <a:r>
              <a:rPr lang="en-GB" sz="2000" dirty="0"/>
              <a:t>In Tameside we have an Enuresis service so you can get a referral to see the Specialist Nurse</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58FB4751-880F-D840-AAA9-3A15815CC996}" type="slidenum">
              <a:rPr kumimoji="0" lang="en-GB" sz="1400" b="0" i="0" u="none" strike="noStrike" kern="1200" cap="none" spc="0" normalizeH="0" baseline="0" noProof="0" smtClean="0">
                <a:ln>
                  <a:noFill/>
                </a:ln>
                <a:solidFill>
                  <a:srgbClr val="543E34"/>
                </a:solidFill>
                <a:effectLst/>
                <a:uLnTx/>
                <a:uFillTx/>
                <a:latin typeface="Gill Sans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400" b="0" i="0" u="none" strike="noStrike" kern="1200" cap="none" spc="0" normalizeH="0" baseline="0" noProof="0" dirty="0">
              <a:ln>
                <a:noFill/>
              </a:ln>
              <a:solidFill>
                <a:srgbClr val="543E34"/>
              </a:solidFill>
              <a:effectLst/>
              <a:uLnTx/>
              <a:uFillTx/>
              <a:latin typeface="Gill Sans Nova Light"/>
              <a:ea typeface="+mn-ea"/>
              <a:cs typeface="+mn-cs"/>
            </a:endParaRPr>
          </a:p>
        </p:txBody>
      </p:sp>
    </p:spTree>
    <p:extLst>
      <p:ext uri="{BB962C8B-B14F-4D97-AF65-F5344CB8AC3E}">
        <p14:creationId xmlns:p14="http://schemas.microsoft.com/office/powerpoint/2010/main" val="3435077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552615" y="-211372"/>
            <a:ext cx="4840641" cy="1773555"/>
          </a:xfrm>
        </p:spPr>
        <p:txBody>
          <a:bodyPr rtlCol="0"/>
          <a:lstStyle>
            <a:defPPr>
              <a:defRPr lang="en-GB"/>
            </a:defPPr>
          </a:lstStyle>
          <a:p>
            <a:pPr rtl="0"/>
            <a:r>
              <a:rPr lang="en-GB" b="1" u="sng" dirty="0">
                <a:solidFill>
                  <a:schemeClr val="tx1"/>
                </a:solidFill>
              </a:rPr>
              <a:t>Basic</a:t>
            </a:r>
            <a:r>
              <a:rPr lang="en-GB" u="sng" dirty="0">
                <a:solidFill>
                  <a:schemeClr val="tx1"/>
                </a:solidFill>
              </a:rPr>
              <a:t> </a:t>
            </a:r>
            <a:r>
              <a:rPr lang="en-GB" b="1" u="sng" dirty="0">
                <a:solidFill>
                  <a:schemeClr val="tx1"/>
                </a:solidFill>
              </a:rPr>
              <a:t>Tips</a:t>
            </a:r>
            <a:r>
              <a:rPr lang="en-GB" u="sng" dirty="0">
                <a:solidFill>
                  <a:schemeClr val="tx1"/>
                </a:solidFill>
              </a:rPr>
              <a:t> </a:t>
            </a:r>
          </a:p>
        </p:txBody>
      </p:sp>
      <p:sp>
        <p:nvSpPr>
          <p:cNvPr id="4" name="TextBox 3">
            <a:extLst>
              <a:ext uri="{FF2B5EF4-FFF2-40B4-BE49-F238E27FC236}">
                <a16:creationId xmlns:a16="http://schemas.microsoft.com/office/drawing/2014/main" id="{53A79CB7-F0B6-38AE-EED7-022B5E3A9141}"/>
              </a:ext>
            </a:extLst>
          </p:cNvPr>
          <p:cNvSpPr txBox="1"/>
          <p:nvPr/>
        </p:nvSpPr>
        <p:spPr>
          <a:xfrm>
            <a:off x="977347" y="2295940"/>
            <a:ext cx="11615531"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Drinking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1" i="0" u="none" strike="noStrike" kern="1200" cap="none" spc="0" normalizeH="0" baseline="0" noProof="0" dirty="0">
              <a:ln>
                <a:noFill/>
              </a:ln>
              <a:solidFill>
                <a:srgbClr val="543E34"/>
              </a:solidFill>
              <a:effectLst/>
              <a:uLnTx/>
              <a:uFillTx/>
              <a:latin typeface="Gill Sans Nov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Rule out constipation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1" i="0" u="none" strike="noStrike" kern="1200" cap="none" spc="0" normalizeH="0" baseline="0" noProof="0" dirty="0">
              <a:ln>
                <a:noFill/>
              </a:ln>
              <a:solidFill>
                <a:srgbClr val="543E34"/>
              </a:solidFill>
              <a:effectLst/>
              <a:uLnTx/>
              <a:uFillTx/>
              <a:latin typeface="Gill Sans Nov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Good bedtime </a:t>
            </a:r>
            <a:r>
              <a:rPr kumimoji="0" lang="en-GB" sz="2800" b="1" i="0" u="none" strike="noStrike" kern="1200" cap="none" spc="0" normalizeH="0" baseline="0" noProof="0" dirty="0" err="1">
                <a:ln>
                  <a:noFill/>
                </a:ln>
                <a:solidFill>
                  <a:srgbClr val="543E34"/>
                </a:solidFill>
                <a:effectLst/>
                <a:uLnTx/>
                <a:uFillTx/>
                <a:latin typeface="Gill Sans Nova Light"/>
                <a:ea typeface="+mn-ea"/>
                <a:cs typeface="+mn-cs"/>
              </a:rPr>
              <a:t>Bedtime</a:t>
            </a: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 routine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1" i="0" u="none" strike="noStrike" kern="1200" cap="none" spc="0" normalizeH="0" baseline="0" noProof="0" dirty="0">
              <a:ln>
                <a:noFill/>
              </a:ln>
              <a:solidFill>
                <a:srgbClr val="543E34"/>
              </a:solidFill>
              <a:effectLst/>
              <a:uLnTx/>
              <a:uFillTx/>
              <a:latin typeface="Gill Sans Nov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Try without pullups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1" i="0" u="none" strike="noStrike" kern="1200" cap="none" spc="0" normalizeH="0" baseline="0" noProof="0" dirty="0">
              <a:ln>
                <a:noFill/>
              </a:ln>
              <a:solidFill>
                <a:srgbClr val="543E34"/>
              </a:solidFill>
              <a:effectLst/>
              <a:uLnTx/>
              <a:uFillTx/>
              <a:latin typeface="Gill Sans Nova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543E34"/>
                </a:solidFill>
                <a:effectLst/>
                <a:uLnTx/>
                <a:uFillTx/>
                <a:latin typeface="Gill Sans Nova Light"/>
                <a:ea typeface="+mn-ea"/>
                <a:cs typeface="+mn-cs"/>
              </a:rPr>
              <a:t>Protect the bed </a:t>
            </a:r>
            <a:endParaRPr kumimoji="0" lang="en-GB" sz="2800" b="0" i="0" u="none" strike="noStrike" kern="1200" cap="none" spc="0" normalizeH="0" baseline="0" noProof="0" dirty="0">
              <a:ln>
                <a:noFill/>
              </a:ln>
              <a:solidFill>
                <a:srgbClr val="543E34"/>
              </a:solidFill>
              <a:effectLst/>
              <a:uLnTx/>
              <a:uFillTx/>
              <a:latin typeface="Gill Sans Nova Light"/>
              <a:ea typeface="+mn-ea"/>
              <a:cs typeface="+mn-cs"/>
            </a:endParaRPr>
          </a:p>
        </p:txBody>
      </p:sp>
    </p:spTree>
    <p:extLst>
      <p:ext uri="{BB962C8B-B14F-4D97-AF65-F5344CB8AC3E}">
        <p14:creationId xmlns:p14="http://schemas.microsoft.com/office/powerpoint/2010/main" val="520000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p:txBody>
          <a:bodyPr rtlCol="0"/>
          <a:lstStyle>
            <a:defPPr>
              <a:defRPr lang="en-GB"/>
            </a:defPPr>
          </a:lstStyle>
          <a:p>
            <a:pPr rtl="0"/>
            <a:r>
              <a:rPr lang="en-GB" dirty="0"/>
              <a:t>Assessment</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58FB4751-880F-D840-AAA9-3A15815CC996}" type="slidenum">
              <a:rPr kumimoji="0" lang="en-GB" sz="1400" b="0" i="0" u="none" strike="noStrike" kern="1200" cap="none" spc="0" normalizeH="0" baseline="0" noProof="0" smtClean="0">
                <a:ln>
                  <a:noFill/>
                </a:ln>
                <a:solidFill>
                  <a:srgbClr val="543E34"/>
                </a:solidFill>
                <a:effectLst/>
                <a:uLnTx/>
                <a:uFillTx/>
                <a:latin typeface="Gill Sans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400" b="0" i="0" u="none" strike="noStrike" kern="1200" cap="none" spc="0" normalizeH="0" baseline="0" noProof="0" dirty="0">
              <a:ln>
                <a:noFill/>
              </a:ln>
              <a:solidFill>
                <a:srgbClr val="543E34"/>
              </a:solidFill>
              <a:effectLst/>
              <a:uLnTx/>
              <a:uFillTx/>
              <a:latin typeface="Gill Sans Nova Light"/>
              <a:ea typeface="+mn-ea"/>
              <a:cs typeface="+mn-cs"/>
            </a:endParaRPr>
          </a:p>
        </p:txBody>
      </p:sp>
      <p:sp>
        <p:nvSpPr>
          <p:cNvPr id="3" name="Content Placeholder 2">
            <a:extLst>
              <a:ext uri="{FF2B5EF4-FFF2-40B4-BE49-F238E27FC236}">
                <a16:creationId xmlns:a16="http://schemas.microsoft.com/office/drawing/2014/main" id="{4D875968-CD44-61BA-840B-261BD9339D7D}"/>
              </a:ext>
            </a:extLst>
          </p:cNvPr>
          <p:cNvSpPr>
            <a:spLocks noGrp="1"/>
          </p:cNvSpPr>
          <p:nvPr>
            <p:ph idx="1"/>
          </p:nvPr>
        </p:nvSpPr>
        <p:spPr/>
        <p:txBody>
          <a:bodyPr/>
          <a:lstStyle/>
          <a:p>
            <a:pPr marL="0" indent="0">
              <a:buNone/>
            </a:pPr>
            <a:r>
              <a:rPr lang="en-GB" dirty="0"/>
              <a:t>If you have tried all the basic tips and wetting is still an issue.  You can get a referral to the Enuresis clinic at Ann Street clinic in Denton.  There are two ways you can do this.  </a:t>
            </a:r>
          </a:p>
          <a:p>
            <a:pPr marL="0" indent="0">
              <a:buNone/>
            </a:pPr>
            <a:endParaRPr lang="en-GB" dirty="0"/>
          </a:p>
          <a:p>
            <a:pPr marL="514350" indent="-514350">
              <a:buFont typeface="+mj-lt"/>
              <a:buAutoNum type="arabicPeriod"/>
            </a:pPr>
            <a:r>
              <a:rPr lang="en-GB" dirty="0"/>
              <a:t>School Nurse </a:t>
            </a:r>
          </a:p>
          <a:p>
            <a:pPr marL="514350" indent="-514350">
              <a:buFont typeface="+mj-lt"/>
              <a:buAutoNum type="arabicPeriod"/>
            </a:pPr>
            <a:r>
              <a:rPr lang="en-GB" dirty="0"/>
              <a:t>GP. </a:t>
            </a:r>
          </a:p>
        </p:txBody>
      </p:sp>
    </p:spTree>
    <p:extLst>
      <p:ext uri="{BB962C8B-B14F-4D97-AF65-F5344CB8AC3E}">
        <p14:creationId xmlns:p14="http://schemas.microsoft.com/office/powerpoint/2010/main" val="169908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24FF-D2F1-655C-D588-D6ADE7C6436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537E889-ED0A-F492-C961-37EB61CAE300}"/>
              </a:ext>
            </a:extLst>
          </p:cNvPr>
          <p:cNvSpPr>
            <a:spLocks noGrp="1"/>
          </p:cNvSpPr>
          <p:nvPr>
            <p:ph type="subTitle" idx="1"/>
          </p:nvPr>
        </p:nvSpPr>
        <p:spPr/>
        <p:txBody>
          <a:bodyPr/>
          <a:lstStyle/>
          <a:p>
            <a:endParaRPr lang="en-GB"/>
          </a:p>
        </p:txBody>
      </p:sp>
      <p:graphicFrame>
        <p:nvGraphicFramePr>
          <p:cNvPr id="4" name="Object 3">
            <a:hlinkClick r:id="" action="ppaction://ole?verb=0"/>
            <a:extLst>
              <a:ext uri="{FF2B5EF4-FFF2-40B4-BE49-F238E27FC236}">
                <a16:creationId xmlns:a16="http://schemas.microsoft.com/office/drawing/2014/main" id="{52D1D90A-C0FE-A785-659E-40EE0EF26D5F}"/>
              </a:ext>
            </a:extLst>
          </p:cNvPr>
          <p:cNvGraphicFramePr>
            <a:graphicFrameLocks noChangeAspect="1"/>
          </p:cNvGraphicFramePr>
          <p:nvPr>
            <p:extLst>
              <p:ext uri="{D42A27DB-BD31-4B8C-83A1-F6EECF244321}">
                <p14:modId xmlns:p14="http://schemas.microsoft.com/office/powerpoint/2010/main" val="166459278"/>
              </p:ext>
            </p:extLst>
          </p:nvPr>
        </p:nvGraphicFramePr>
        <p:xfrm>
          <a:off x="80284" y="90320"/>
          <a:ext cx="12031431" cy="6767680"/>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4" name="Object 3">
                        <a:hlinkClick r:id="" action="ppaction://ole?verb=0"/>
                        <a:extLst>
                          <a:ext uri="{FF2B5EF4-FFF2-40B4-BE49-F238E27FC236}">
                            <a16:creationId xmlns:a16="http://schemas.microsoft.com/office/drawing/2014/main" id="{52D1D90A-C0FE-A785-659E-40EE0EF26D5F}"/>
                          </a:ext>
                        </a:extLst>
                      </p:cNvPr>
                      <p:cNvPicPr/>
                      <p:nvPr/>
                    </p:nvPicPr>
                    <p:blipFill>
                      <a:blip r:embed="rId3"/>
                      <a:stretch>
                        <a:fillRect/>
                      </a:stretch>
                    </p:blipFill>
                    <p:spPr>
                      <a:xfrm>
                        <a:off x="80284" y="90320"/>
                        <a:ext cx="12031431" cy="6767680"/>
                      </a:xfrm>
                      <a:prstGeom prst="rect">
                        <a:avLst/>
                      </a:prstGeom>
                    </p:spPr>
                  </p:pic>
                </p:oleObj>
              </mc:Fallback>
            </mc:AlternateContent>
          </a:graphicData>
        </a:graphic>
      </p:graphicFrame>
    </p:spTree>
    <p:extLst>
      <p:ext uri="{BB962C8B-B14F-4D97-AF65-F5344CB8AC3E}">
        <p14:creationId xmlns:p14="http://schemas.microsoft.com/office/powerpoint/2010/main" val="3053240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p:txBody>
          <a:bodyPr rtlCol="0"/>
          <a:lstStyle>
            <a:defPPr>
              <a:defRPr lang="en-GB"/>
            </a:defPPr>
          </a:lstStyle>
          <a:p>
            <a:pPr rtl="0"/>
            <a:r>
              <a:rPr lang="en-GB" dirty="0"/>
              <a:t>Criteria for a referral</a:t>
            </a:r>
          </a:p>
        </p:txBody>
      </p:sp>
      <p:sp>
        <p:nvSpPr>
          <p:cNvPr id="8" name="Slide Number Placeholder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58FB4751-880F-D840-AAA9-3A15815CC996}" type="slidenum">
              <a:rPr kumimoji="0" lang="en-GB" sz="1400" b="0" i="0" u="none" strike="noStrike" kern="1200" cap="none" spc="0" normalizeH="0" baseline="0" noProof="0" smtClean="0">
                <a:ln>
                  <a:noFill/>
                </a:ln>
                <a:solidFill>
                  <a:srgbClr val="543E34"/>
                </a:solidFill>
                <a:effectLst/>
                <a:uLnTx/>
                <a:uFillTx/>
                <a:latin typeface="Gill Sans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400" b="0" i="0" u="none" strike="noStrike" kern="1200" cap="none" spc="0" normalizeH="0" baseline="0" noProof="0" dirty="0">
              <a:ln>
                <a:noFill/>
              </a:ln>
              <a:solidFill>
                <a:srgbClr val="543E34"/>
              </a:solidFill>
              <a:effectLst/>
              <a:uLnTx/>
              <a:uFillTx/>
              <a:latin typeface="Gill Sans Nova Light"/>
              <a:ea typeface="+mn-ea"/>
              <a:cs typeface="+mn-cs"/>
            </a:endParaRPr>
          </a:p>
        </p:txBody>
      </p:sp>
      <p:sp>
        <p:nvSpPr>
          <p:cNvPr id="5" name="Content Placeholder 4">
            <a:extLst>
              <a:ext uri="{FF2B5EF4-FFF2-40B4-BE49-F238E27FC236}">
                <a16:creationId xmlns:a16="http://schemas.microsoft.com/office/drawing/2014/main" id="{EA3AD077-563C-C33D-7CAC-0C668B0EF340}"/>
              </a:ext>
            </a:extLst>
          </p:cNvPr>
          <p:cNvSpPr>
            <a:spLocks noGrp="1"/>
          </p:cNvSpPr>
          <p:nvPr>
            <p:ph idx="1"/>
          </p:nvPr>
        </p:nvSpPr>
        <p:spPr/>
        <p:txBody>
          <a:bodyPr/>
          <a:lstStyle/>
          <a:p>
            <a:pPr marL="514350" indent="-514350">
              <a:buFont typeface="+mj-lt"/>
              <a:buAutoNum type="arabicPeriod"/>
            </a:pPr>
            <a:r>
              <a:rPr lang="en-GB" dirty="0"/>
              <a:t>Over the age of 5 </a:t>
            </a:r>
          </a:p>
          <a:p>
            <a:pPr marL="514350" indent="-514350">
              <a:buFont typeface="+mj-lt"/>
              <a:buAutoNum type="arabicPeriod"/>
            </a:pPr>
            <a:endParaRPr lang="en-GB" dirty="0"/>
          </a:p>
          <a:p>
            <a:pPr marL="514350" indent="-514350">
              <a:buFont typeface="+mj-lt"/>
              <a:buAutoNum type="arabicPeriod"/>
            </a:pPr>
            <a:r>
              <a:rPr lang="en-GB" dirty="0"/>
              <a:t>Toilet Trained</a:t>
            </a:r>
          </a:p>
          <a:p>
            <a:pPr marL="514350" indent="-514350">
              <a:buFont typeface="+mj-lt"/>
              <a:buAutoNum type="arabicPeriod"/>
            </a:pPr>
            <a:endParaRPr lang="en-GB" dirty="0"/>
          </a:p>
          <a:p>
            <a:pPr marL="514350" indent="-514350">
              <a:buFont typeface="+mj-lt"/>
              <a:buAutoNum type="arabicPeriod"/>
            </a:pPr>
            <a:r>
              <a:rPr lang="en-GB" dirty="0"/>
              <a:t>Attend a Tameside School.  </a:t>
            </a:r>
          </a:p>
        </p:txBody>
      </p:sp>
    </p:spTree>
    <p:extLst>
      <p:ext uri="{BB962C8B-B14F-4D97-AF65-F5344CB8AC3E}">
        <p14:creationId xmlns:p14="http://schemas.microsoft.com/office/powerpoint/2010/main" val="2752853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4022370" y="736854"/>
            <a:ext cx="13275366" cy="1286262"/>
          </a:xfrm>
        </p:spPr>
        <p:txBody>
          <a:bodyPr rtlCol="0"/>
          <a:lstStyle>
            <a:defPPr>
              <a:defRPr lang="en-GB"/>
            </a:defPPr>
          </a:lstStyle>
          <a:p>
            <a:pPr rtl="0"/>
            <a:r>
              <a:rPr lang="en-GB" sz="3600" dirty="0"/>
              <a:t>Treatments</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347869" y="2215136"/>
            <a:ext cx="5688012" cy="2028825"/>
          </a:xfrm>
        </p:spPr>
        <p:txBody>
          <a:bodyPr rtlCol="0"/>
          <a:lstStyle>
            <a:defPPr>
              <a:defRPr lang="en-GB"/>
            </a:defPPr>
          </a:lstStyle>
          <a:p>
            <a:pPr marL="457200" indent="-457200" algn="l" rtl="0">
              <a:buFont typeface="+mj-lt"/>
              <a:buAutoNum type="arabicPeriod"/>
            </a:pPr>
            <a:r>
              <a:rPr lang="en-GB" sz="4000" dirty="0"/>
              <a:t>Bed Alarm </a:t>
            </a:r>
          </a:p>
          <a:p>
            <a:pPr marL="457200" indent="-457200" algn="l" rtl="0">
              <a:buFont typeface="+mj-lt"/>
              <a:buAutoNum type="arabicPeriod"/>
            </a:pPr>
            <a:endParaRPr lang="en-GB" sz="4000" dirty="0"/>
          </a:p>
          <a:p>
            <a:pPr marL="457200" indent="-457200" algn="l" rtl="0">
              <a:buFont typeface="+mj-lt"/>
              <a:buAutoNum type="arabicPeriod"/>
            </a:pPr>
            <a:r>
              <a:rPr lang="en-GB" sz="4000" dirty="0" err="1"/>
              <a:t>Desmomelts</a:t>
            </a:r>
            <a:r>
              <a:rPr lang="en-GB" sz="4000" dirty="0"/>
              <a:t> </a:t>
            </a:r>
          </a:p>
          <a:p>
            <a:pPr marL="457200" indent="-457200" rtl="0">
              <a:buFont typeface="+mj-lt"/>
              <a:buAutoNum type="arabicPeriod"/>
            </a:pPr>
            <a:endParaRPr lang="en-GB" dirty="0"/>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58FB4751-880F-D840-AAA9-3A15815CC996}" type="slidenum">
              <a:rPr kumimoji="0" lang="en-GB" sz="1400" b="0" i="0" u="none" strike="noStrike" kern="1200" cap="none" spc="0" normalizeH="0" baseline="0" noProof="0" smtClean="0">
                <a:ln>
                  <a:noFill/>
                </a:ln>
                <a:solidFill>
                  <a:srgbClr val="543E34"/>
                </a:solidFill>
                <a:effectLst/>
                <a:uLnTx/>
                <a:uFillTx/>
                <a:latin typeface="Gill Sans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400" b="0" i="0" u="none" strike="noStrike" kern="1200" cap="none" spc="0" normalizeH="0" baseline="0" noProof="0" dirty="0">
              <a:ln>
                <a:noFill/>
              </a:ln>
              <a:solidFill>
                <a:srgbClr val="543E34"/>
              </a:solidFill>
              <a:effectLst/>
              <a:uLnTx/>
              <a:uFillTx/>
              <a:latin typeface="Gill Sans Nova Light"/>
              <a:ea typeface="+mn-ea"/>
              <a:cs typeface="+mn-cs"/>
            </a:endParaRPr>
          </a:p>
        </p:txBody>
      </p:sp>
    </p:spTree>
    <p:extLst>
      <p:ext uri="{BB962C8B-B14F-4D97-AF65-F5344CB8AC3E}">
        <p14:creationId xmlns:p14="http://schemas.microsoft.com/office/powerpoint/2010/main" val="1096717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a:xfrm>
            <a:off x="338328" y="852380"/>
            <a:ext cx="10515600" cy="676656"/>
          </a:xfrm>
        </p:spPr>
        <p:txBody>
          <a:bodyPr rtlCol="0"/>
          <a:lstStyle>
            <a:defPPr>
              <a:defRPr lang="en-GB"/>
            </a:defPPr>
          </a:lstStyle>
          <a:p>
            <a:pPr rtl="0"/>
            <a:r>
              <a:rPr lang="en-GB" dirty="0"/>
              <a:t>Daytime Wetting </a:t>
            </a:r>
          </a:p>
        </p:txBody>
      </p:sp>
      <p:sp>
        <p:nvSpPr>
          <p:cNvPr id="67" name="TextBox 66">
            <a:extLst>
              <a:ext uri="{FF2B5EF4-FFF2-40B4-BE49-F238E27FC236}">
                <a16:creationId xmlns:a16="http://schemas.microsoft.com/office/drawing/2014/main" id="{6FEF76A4-C216-6AF3-1414-BA7C3F1093EC}"/>
              </a:ext>
            </a:extLst>
          </p:cNvPr>
          <p:cNvSpPr txBox="1"/>
          <p:nvPr/>
        </p:nvSpPr>
        <p:spPr>
          <a:xfrm>
            <a:off x="606287" y="1967947"/>
            <a:ext cx="1041620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Children wetting in the daytime is very common.  Although the Enuresis service is limited in terms of assessments and treatments.  Advice and support can be given on good bladder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Rule out constipation – Check poo is soft and easy to pass, children should poo between 3 times a day and 4 times a week.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Drinking  - What we drink and how much plays a big part in how your bladder behaves.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Void regularly throughout the day.  </a:t>
            </a:r>
            <a:r>
              <a:rPr kumimoji="0" lang="en-GB" sz="1800" b="0" i="0" u="none" strike="noStrike" kern="1200" cap="none" spc="0" normalizeH="0" baseline="0" noProof="0" dirty="0" err="1">
                <a:ln>
                  <a:noFill/>
                </a:ln>
                <a:solidFill>
                  <a:srgbClr val="543E34"/>
                </a:solidFill>
                <a:effectLst/>
                <a:uLnTx/>
                <a:uFillTx/>
                <a:latin typeface="Sagona Book" panose="02020503050505020204" pitchFamily="18" charset="0"/>
                <a:ea typeface="+mn-ea"/>
                <a:cs typeface="Arial" panose="020B0604020202020204" pitchFamily="34" charset="0"/>
              </a:rPr>
              <a:t>Vibrowatches</a:t>
            </a:r>
            <a:r>
              <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 can help.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543E34"/>
                </a:solidFill>
                <a:effectLst/>
                <a:uLnTx/>
                <a:uFillTx/>
                <a:latin typeface="Sagona Book" panose="02020503050505020204" pitchFamily="18" charset="0"/>
                <a:ea typeface="+mn-ea"/>
                <a:cs typeface="Arial" panose="020B0604020202020204" pitchFamily="34" charset="0"/>
              </a:rPr>
              <a:t>Relax to wee – Respond straight away and sitting is fine.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43E3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43E3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43E3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43E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5010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1353312" y="2900635"/>
            <a:ext cx="9293485" cy="756965"/>
          </a:xfrm>
        </p:spPr>
        <p:txBody>
          <a:bodyPr rtlCol="0"/>
          <a:lstStyle>
            <a:defPPr>
              <a:defRPr lang="en-GB"/>
            </a:defPPr>
          </a:lstStyle>
          <a:p>
            <a:pPr algn="ctr" rtl="0"/>
            <a:r>
              <a:rPr lang="en-GB" sz="8000" dirty="0"/>
              <a:t>Any Questions?</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58FB4751-880F-D840-AAA9-3A15815CC996}" type="slidenum">
              <a:rPr kumimoji="0" lang="en-GB" sz="1400" b="0" i="0" u="none" strike="noStrike" kern="1200" cap="none" spc="0" normalizeH="0" baseline="0" noProof="0" smtClean="0">
                <a:ln>
                  <a:noFill/>
                </a:ln>
                <a:solidFill>
                  <a:srgbClr val="543E34"/>
                </a:solidFill>
                <a:effectLst/>
                <a:uLnTx/>
                <a:uFillTx/>
                <a:latin typeface="Gill Sans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dirty="0">
              <a:ln>
                <a:noFill/>
              </a:ln>
              <a:solidFill>
                <a:srgbClr val="543E34"/>
              </a:solidFill>
              <a:effectLst/>
              <a:uLnTx/>
              <a:uFillTx/>
              <a:latin typeface="Gill Sans Nova Light"/>
              <a:ea typeface="+mn-ea"/>
              <a:cs typeface="+mn-cs"/>
            </a:endParaRPr>
          </a:p>
        </p:txBody>
      </p:sp>
    </p:spTree>
    <p:extLst>
      <p:ext uri="{BB962C8B-B14F-4D97-AF65-F5344CB8AC3E}">
        <p14:creationId xmlns:p14="http://schemas.microsoft.com/office/powerpoint/2010/main" val="3418206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rtlCol="0"/>
          <a:lstStyle>
            <a:defPPr>
              <a:defRPr lang="en-GB"/>
            </a:defPPr>
          </a:lstStyle>
          <a:p>
            <a:pPr rtl="0"/>
            <a:r>
              <a:rPr lang="en-GB"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rtlCol="0"/>
          <a:lstStyle>
            <a:defPPr>
              <a:defRPr lang="en-GB"/>
            </a:defPPr>
          </a:lstStyle>
          <a:p>
            <a:pPr rtl="0"/>
            <a:r>
              <a:rPr lang="en-GB" dirty="0"/>
              <a:t>Kaylie Sims </a:t>
            </a:r>
          </a:p>
          <a:p>
            <a:pPr rtl="0"/>
            <a:endParaRPr lang="en-GB" dirty="0"/>
          </a:p>
        </p:txBody>
      </p:sp>
    </p:spTree>
    <p:extLst>
      <p:ext uri="{BB962C8B-B14F-4D97-AF65-F5344CB8AC3E}">
        <p14:creationId xmlns:p14="http://schemas.microsoft.com/office/powerpoint/2010/main" val="2577936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7841-383C-D41A-BB9E-9B7C3BC4E4F8}"/>
              </a:ext>
            </a:extLst>
          </p:cNvPr>
          <p:cNvSpPr>
            <a:spLocks noGrp="1"/>
          </p:cNvSpPr>
          <p:nvPr>
            <p:ph type="ctrTitle"/>
          </p:nvPr>
        </p:nvSpPr>
        <p:spPr>
          <a:xfrm>
            <a:off x="1524000" y="1122363"/>
            <a:ext cx="9144000" cy="1655762"/>
          </a:xfrm>
        </p:spPr>
        <p:txBody>
          <a:bodyPr>
            <a:normAutofit/>
          </a:bodyPr>
          <a:lstStyle/>
          <a:p>
            <a:r>
              <a:rPr lang="en-GB" sz="9600" dirty="0"/>
              <a:t>Constipation </a:t>
            </a:r>
          </a:p>
        </p:txBody>
      </p:sp>
      <p:sp>
        <p:nvSpPr>
          <p:cNvPr id="3" name="Subtitle 2">
            <a:extLst>
              <a:ext uri="{FF2B5EF4-FFF2-40B4-BE49-F238E27FC236}">
                <a16:creationId xmlns:a16="http://schemas.microsoft.com/office/drawing/2014/main" id="{8416CC1B-30CE-58F7-4023-C6ADEE723E76}"/>
              </a:ext>
            </a:extLst>
          </p:cNvPr>
          <p:cNvSpPr>
            <a:spLocks noGrp="1"/>
          </p:cNvSpPr>
          <p:nvPr>
            <p:ph type="subTitle" idx="1"/>
          </p:nvPr>
        </p:nvSpPr>
        <p:spPr>
          <a:xfrm>
            <a:off x="1524000" y="4217290"/>
            <a:ext cx="9144000" cy="1518346"/>
          </a:xfrm>
        </p:spPr>
        <p:txBody>
          <a:bodyPr>
            <a:normAutofit fontScale="92500" lnSpcReduction="20000"/>
          </a:bodyPr>
          <a:lstStyle/>
          <a:p>
            <a:endParaRPr lang="en-GB" dirty="0"/>
          </a:p>
          <a:p>
            <a:r>
              <a:rPr lang="en-GB" dirty="0"/>
              <a:t>Dr Joy Harris, Consultant Clinical Psychologist</a:t>
            </a:r>
          </a:p>
          <a:p>
            <a:endParaRPr lang="en-GB" dirty="0"/>
          </a:p>
          <a:p>
            <a:r>
              <a:rPr lang="en-GB" dirty="0"/>
              <a:t>Jess Oakes, Children’s Community Team manager</a:t>
            </a:r>
          </a:p>
        </p:txBody>
      </p:sp>
      <p:pic>
        <p:nvPicPr>
          <p:cNvPr id="5" name="Picture 4" descr="A cartoon of a poop">
            <a:extLst>
              <a:ext uri="{FF2B5EF4-FFF2-40B4-BE49-F238E27FC236}">
                <a16:creationId xmlns:a16="http://schemas.microsoft.com/office/drawing/2014/main" id="{80FD0225-A95C-E550-F541-0A4DB36595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3771" y="2561528"/>
            <a:ext cx="1826806" cy="1734944"/>
          </a:xfrm>
          <a:prstGeom prst="rect">
            <a:avLst/>
          </a:prstGeom>
        </p:spPr>
      </p:pic>
      <p:pic>
        <p:nvPicPr>
          <p:cNvPr id="6" name="Picture 5">
            <a:extLst>
              <a:ext uri="{FF2B5EF4-FFF2-40B4-BE49-F238E27FC236}">
                <a16:creationId xmlns:a16="http://schemas.microsoft.com/office/drawing/2014/main" id="{277C7FA5-405F-13C5-C0F8-6D207284FE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0028" y="4320120"/>
            <a:ext cx="1390015" cy="685800"/>
          </a:xfrm>
          <a:prstGeom prst="rect">
            <a:avLst/>
          </a:prstGeom>
          <a:noFill/>
        </p:spPr>
      </p:pic>
      <p:pic>
        <p:nvPicPr>
          <p:cNvPr id="4" name="Picture 3">
            <a:extLst>
              <a:ext uri="{FF2B5EF4-FFF2-40B4-BE49-F238E27FC236}">
                <a16:creationId xmlns:a16="http://schemas.microsoft.com/office/drawing/2014/main" id="{C60F3A53-5610-4EA5-BED6-665BE2BE754A}"/>
              </a:ext>
            </a:extLst>
          </p:cNvPr>
          <p:cNvPicPr>
            <a:picLocks noChangeAspect="1"/>
          </p:cNvPicPr>
          <p:nvPr/>
        </p:nvPicPr>
        <p:blipFill>
          <a:blip r:embed="rId5">
            <a:extLst>
              <a:ext uri="{28A0092B-C50C-407E-A947-70E740481C1C}">
                <a14:useLocalDpi xmlns:a14="http://schemas.microsoft.com/office/drawing/2010/main" val="0"/>
              </a:ext>
            </a:extLst>
          </a:blip>
          <a:srcRect l="1610" r="700"/>
          <a:stretch>
            <a:fillRect/>
          </a:stretch>
        </p:blipFill>
        <p:spPr bwMode="auto">
          <a:xfrm>
            <a:off x="9553498" y="5005920"/>
            <a:ext cx="817016" cy="1046826"/>
          </a:xfrm>
          <a:prstGeom prst="rect">
            <a:avLst/>
          </a:prstGeom>
          <a:noFill/>
          <a:ln>
            <a:noFill/>
          </a:ln>
        </p:spPr>
      </p:pic>
    </p:spTree>
    <p:extLst>
      <p:ext uri="{BB962C8B-B14F-4D97-AF65-F5344CB8AC3E}">
        <p14:creationId xmlns:p14="http://schemas.microsoft.com/office/powerpoint/2010/main" val="1191583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E32CE59-829A-40AC-1EA9-325DE141B3F1}"/>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Common Myths about Constipation</a:t>
            </a:r>
          </a:p>
        </p:txBody>
      </p:sp>
      <p:graphicFrame>
        <p:nvGraphicFramePr>
          <p:cNvPr id="5" name="Content Placeholder 2">
            <a:extLst>
              <a:ext uri="{FF2B5EF4-FFF2-40B4-BE49-F238E27FC236}">
                <a16:creationId xmlns:a16="http://schemas.microsoft.com/office/drawing/2014/main" id="{C066FBEA-7B14-D932-9F53-5F4A3FD8B0F1}"/>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8342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A007754-65F7-5CF7-7053-0CA7F231C8CA}"/>
              </a:ext>
            </a:extLst>
          </p:cNvPr>
          <p:cNvSpPr>
            <a:spLocks noGrp="1"/>
          </p:cNvSpPr>
          <p:nvPr>
            <p:ph type="title"/>
          </p:nvPr>
        </p:nvSpPr>
        <p:spPr>
          <a:xfrm>
            <a:off x="630936" y="640080"/>
            <a:ext cx="4818888" cy="1481328"/>
          </a:xfrm>
        </p:spPr>
        <p:txBody>
          <a:bodyPr anchor="b">
            <a:normAutofit/>
          </a:bodyPr>
          <a:lstStyle/>
          <a:p>
            <a:r>
              <a:rPr lang="en-GB" sz="3400" dirty="0"/>
              <a:t>Constipation is a genetic chronic health condition</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BBB49C3-FEA7-FDE4-1017-7640FE9D7691}"/>
              </a:ext>
            </a:extLst>
          </p:cNvPr>
          <p:cNvSpPr>
            <a:spLocks noGrp="1"/>
          </p:cNvSpPr>
          <p:nvPr>
            <p:ph idx="1"/>
          </p:nvPr>
        </p:nvSpPr>
        <p:spPr>
          <a:xfrm>
            <a:off x="630936" y="2660904"/>
            <a:ext cx="4818888" cy="3547872"/>
          </a:xfrm>
        </p:spPr>
        <p:txBody>
          <a:bodyPr anchor="t">
            <a:normAutofit/>
          </a:bodyPr>
          <a:lstStyle/>
          <a:p>
            <a:r>
              <a:rPr lang="en-GB" sz="2200" dirty="0"/>
              <a:t>Constipation lasting longer than three months is a chronic health condition (like asthma, epilepsy, diabetes etc).</a:t>
            </a:r>
          </a:p>
          <a:p>
            <a:r>
              <a:rPr lang="en-GB" sz="2200" dirty="0"/>
              <a:t>It is a genetic condition affecting 1 in 3 children therefore no-one’s fault.</a:t>
            </a:r>
          </a:p>
          <a:p>
            <a:r>
              <a:rPr lang="en-GB" sz="2200" dirty="0"/>
              <a:t>However there are lots of things you can do about it and the most important is educating yourself and your child.</a:t>
            </a:r>
          </a:p>
          <a:p>
            <a:endParaRPr lang="en-GB" sz="2200" dirty="0"/>
          </a:p>
          <a:p>
            <a:pPr marL="0" indent="0">
              <a:buNone/>
            </a:pPr>
            <a:endParaRPr lang="en-GB" sz="2200" dirty="0"/>
          </a:p>
        </p:txBody>
      </p:sp>
      <p:pic>
        <p:nvPicPr>
          <p:cNvPr id="5" name="Picture 4" descr="A hand writing on a blackboard&#10;&#10;Description automatically generated">
            <a:extLst>
              <a:ext uri="{FF2B5EF4-FFF2-40B4-BE49-F238E27FC236}">
                <a16:creationId xmlns:a16="http://schemas.microsoft.com/office/drawing/2014/main" id="{EF728504-4088-4AE4-314C-383E2AFAE3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609344"/>
            <a:ext cx="5458968" cy="3639312"/>
          </a:xfrm>
          <a:prstGeom prst="rect">
            <a:avLst/>
          </a:prstGeom>
        </p:spPr>
      </p:pic>
      <p:sp>
        <p:nvSpPr>
          <p:cNvPr id="6" name="TextBox 5">
            <a:extLst>
              <a:ext uri="{FF2B5EF4-FFF2-40B4-BE49-F238E27FC236}">
                <a16:creationId xmlns:a16="http://schemas.microsoft.com/office/drawing/2014/main" id="{5B372F41-C79F-9073-4864-83A2374D6C82}"/>
              </a:ext>
            </a:extLst>
          </p:cNvPr>
          <p:cNvSpPr txBox="1"/>
          <p:nvPr/>
        </p:nvSpPr>
        <p:spPr>
          <a:xfrm>
            <a:off x="9105101" y="5048601"/>
            <a:ext cx="2452915"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Aptos" panose="02110004020202020204"/>
                <a:ea typeface="+mn-ea"/>
                <a:cs typeface="+mn-cs"/>
                <a:hlinkClick r:id="rId3" tooltip="http://www.drscottsaunders.com/about_this_site/">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a:ln>
                  <a:noFill/>
                </a:ln>
                <a:solidFill>
                  <a:srgbClr val="FFFFFF"/>
                </a:solidFill>
                <a:effectLst/>
                <a:uLnTx/>
                <a:uFillTx/>
                <a:latin typeface="Aptos" panose="02110004020202020204"/>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Aptos" panose="02110004020202020204"/>
                <a:ea typeface="+mn-ea"/>
                <a:cs typeface="+mn-cs"/>
                <a:hlinkClick r:id="rId4" tooltip="https://creativecommons.org/licenses/by-nd/3.0/">
                  <a:extLst>
                    <a:ext uri="{A12FA001-AC4F-418D-AE19-62706E023703}">
                      <ahyp:hlinkClr xmlns:ahyp="http://schemas.microsoft.com/office/drawing/2018/hyperlinkcolor" val="tx"/>
                    </a:ext>
                  </a:extLst>
                </a:hlinkClick>
              </a:rPr>
              <a:t>CC BY-ND</a:t>
            </a:r>
            <a:endParaRPr kumimoji="0" lang="en-GB" sz="70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3399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B165-F702-4F2A-EE37-474588DE1561}"/>
              </a:ext>
            </a:extLst>
          </p:cNvPr>
          <p:cNvSpPr>
            <a:spLocks noGrp="1"/>
          </p:cNvSpPr>
          <p:nvPr>
            <p:ph type="title"/>
          </p:nvPr>
        </p:nvSpPr>
        <p:spPr/>
        <p:txBody>
          <a:bodyPr/>
          <a:lstStyle/>
          <a:p>
            <a:r>
              <a:rPr lang="en-GB" dirty="0"/>
              <a:t>Chronic constipation often causes overflow which can lead to frequent leaking and soiling</a:t>
            </a:r>
          </a:p>
        </p:txBody>
      </p:sp>
      <p:pic>
        <p:nvPicPr>
          <p:cNvPr id="4" name="Online Media 3" title="The Poo in You - Constipation and Encopresis Educational Video">
            <a:hlinkClick r:id="" action="ppaction://media"/>
            <a:extLst>
              <a:ext uri="{FF2B5EF4-FFF2-40B4-BE49-F238E27FC236}">
                <a16:creationId xmlns:a16="http://schemas.microsoft.com/office/drawing/2014/main" id="{BE4EFDE5-1336-A025-CBE9-0D8437E078B9}"/>
              </a:ext>
            </a:extLst>
          </p:cNvPr>
          <p:cNvPicPr>
            <a:picLocks noGrp="1" noRot="1" noChangeAspect="1"/>
          </p:cNvPicPr>
          <p:nvPr>
            <p:ph idx="1"/>
            <a:videoFile r:link="rId1"/>
          </p:nvPr>
        </p:nvPicPr>
        <p:blipFill>
          <a:blip r:embed="rId3"/>
          <a:stretch>
            <a:fillRect/>
          </a:stretch>
        </p:blipFill>
        <p:spPr>
          <a:xfrm>
            <a:off x="3194050" y="1825625"/>
            <a:ext cx="5802313" cy="4351338"/>
          </a:xfrm>
          <a:prstGeom prst="rect">
            <a:avLst/>
          </a:prstGeom>
        </p:spPr>
      </p:pic>
    </p:spTree>
    <p:extLst>
      <p:ext uri="{BB962C8B-B14F-4D97-AF65-F5344CB8AC3E}">
        <p14:creationId xmlns:p14="http://schemas.microsoft.com/office/powerpoint/2010/main" val="346668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3BB4-29EA-DEF2-F78A-F399D8C0E856}"/>
              </a:ext>
            </a:extLst>
          </p:cNvPr>
          <p:cNvSpPr>
            <a:spLocks noGrp="1"/>
          </p:cNvSpPr>
          <p:nvPr>
            <p:ph type="title"/>
          </p:nvPr>
        </p:nvSpPr>
        <p:spPr/>
        <p:txBody>
          <a:bodyPr/>
          <a:lstStyle/>
          <a:p>
            <a:pPr algn="ctr"/>
            <a:r>
              <a:rPr lang="en-GB" dirty="0"/>
              <a:t>Laxatives are the best and safest way </a:t>
            </a:r>
            <a:br>
              <a:rPr lang="en-GB" dirty="0"/>
            </a:br>
            <a:r>
              <a:rPr lang="en-GB" dirty="0"/>
              <a:t>to treat constipation.</a:t>
            </a:r>
          </a:p>
        </p:txBody>
      </p:sp>
      <p:sp>
        <p:nvSpPr>
          <p:cNvPr id="3" name="Content Placeholder 2">
            <a:extLst>
              <a:ext uri="{FF2B5EF4-FFF2-40B4-BE49-F238E27FC236}">
                <a16:creationId xmlns:a16="http://schemas.microsoft.com/office/drawing/2014/main" id="{CBAEC2CA-95EB-AF28-EEF3-A431558BB643}"/>
              </a:ext>
            </a:extLst>
          </p:cNvPr>
          <p:cNvSpPr>
            <a:spLocks noGrp="1"/>
          </p:cNvSpPr>
          <p:nvPr>
            <p:ph idx="1"/>
          </p:nvPr>
        </p:nvSpPr>
        <p:spPr>
          <a:xfrm>
            <a:off x="838200" y="1229031"/>
            <a:ext cx="10515600" cy="4947931"/>
          </a:xfrm>
        </p:spPr>
        <p:txBody>
          <a:bodyPr/>
          <a:lstStyle/>
          <a:p>
            <a:pPr marL="0" indent="0">
              <a:buNone/>
            </a:pPr>
            <a:endParaRPr lang="en-GB" dirty="0"/>
          </a:p>
          <a:p>
            <a:r>
              <a:rPr lang="en-US" dirty="0"/>
              <a:t>Consistency is the key, it can take months or even years for the bowel to shrink back to its normal size and laxatives are essential.</a:t>
            </a:r>
          </a:p>
          <a:p>
            <a:r>
              <a:rPr lang="en-GB" dirty="0"/>
              <a:t>Find out what laxatives can be used and how to use them</a:t>
            </a:r>
          </a:p>
          <a:p>
            <a:pPr marL="0" indent="0">
              <a:buNone/>
            </a:pPr>
            <a:r>
              <a:rPr lang="en-GB" dirty="0"/>
              <a:t>  </a:t>
            </a:r>
            <a:r>
              <a:rPr lang="en-US" dirty="0">
                <a:hlinkClick r:id="rId2"/>
              </a:rPr>
              <a:t>A parent's guide to </a:t>
            </a:r>
            <a:r>
              <a:rPr lang="en-US" dirty="0" err="1">
                <a:hlinkClick r:id="rId2"/>
              </a:rPr>
              <a:t>disimpaction</a:t>
            </a:r>
            <a:r>
              <a:rPr lang="en-US" dirty="0">
                <a:hlinkClick r:id="rId2"/>
              </a:rPr>
              <a:t> – ERIC</a:t>
            </a:r>
            <a:endParaRPr lang="en-US" dirty="0"/>
          </a:p>
          <a:p>
            <a:r>
              <a:rPr lang="en-US" dirty="0"/>
              <a:t>Learn how to adjust the dose and experiment until you find the right amount, then use it for as long as necessary.</a:t>
            </a:r>
          </a:p>
          <a:p>
            <a:r>
              <a:rPr lang="en-US" dirty="0"/>
              <a:t>Teach your child that regular toileting is crucial whether you “need” it or not. You have to retrain your brain.</a:t>
            </a:r>
            <a:endParaRPr lang="en-GB" dirty="0"/>
          </a:p>
          <a:p>
            <a:endParaRPr lang="en-GB" dirty="0"/>
          </a:p>
        </p:txBody>
      </p:sp>
      <p:pic>
        <p:nvPicPr>
          <p:cNvPr id="5" name="Picture 4" descr="A human brain lifting a barbell&#10;&#10;Description automatically generated">
            <a:extLst>
              <a:ext uri="{FF2B5EF4-FFF2-40B4-BE49-F238E27FC236}">
                <a16:creationId xmlns:a16="http://schemas.microsoft.com/office/drawing/2014/main" id="{01136A7C-665B-2ABC-8B89-3E914097A6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3395" y="5081730"/>
            <a:ext cx="2230405" cy="1655379"/>
          </a:xfrm>
          <a:prstGeom prst="rect">
            <a:avLst/>
          </a:prstGeom>
        </p:spPr>
      </p:pic>
      <p:sp>
        <p:nvSpPr>
          <p:cNvPr id="6" name="TextBox 5">
            <a:extLst>
              <a:ext uri="{FF2B5EF4-FFF2-40B4-BE49-F238E27FC236}">
                <a16:creationId xmlns:a16="http://schemas.microsoft.com/office/drawing/2014/main" id="{C533448F-B74E-C7E9-8F29-B2083D6BE9A0}"/>
              </a:ext>
            </a:extLst>
          </p:cNvPr>
          <p:cNvSpPr txBox="1"/>
          <p:nvPr/>
        </p:nvSpPr>
        <p:spPr>
          <a:xfrm>
            <a:off x="11431381" y="6492875"/>
            <a:ext cx="163741" cy="6878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hlinkClick r:id="rId4" tooltip="https://genteyold.com/memoria-gimnasia-mental-ejercicios-edad-achaques/"/>
              </a:rPr>
              <a:t>This Photo</a:t>
            </a: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rPr>
              <a:t> by Unknown Author is licensed under </a:t>
            </a:r>
            <a:r>
              <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hlinkClick r:id="rId5" tooltip="https://creativecommons.org/licenses/by-nc-sa/3.0/"/>
              </a:rPr>
              <a:t>CC BY-SA-NC</a:t>
            </a:r>
            <a:endParaRPr kumimoji="0" lang="en-GB" sz="9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216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87C22273-D7B6-D5AB-456E-389E1246350F}"/>
              </a:ext>
            </a:extLst>
          </p:cNvPr>
          <p:cNvGraphicFramePr>
            <a:graphicFrameLocks noChangeAspect="1"/>
          </p:cNvGraphicFramePr>
          <p:nvPr>
            <p:extLst>
              <p:ext uri="{D42A27DB-BD31-4B8C-83A1-F6EECF244321}">
                <p14:modId xmlns:p14="http://schemas.microsoft.com/office/powerpoint/2010/main" val="720172940"/>
              </p:ext>
            </p:extLst>
          </p:nvPr>
        </p:nvGraphicFramePr>
        <p:xfrm>
          <a:off x="394786" y="222067"/>
          <a:ext cx="11402428" cy="6413866"/>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2" name="Object 1">
                        <a:hlinkClick r:id="" action="ppaction://ole?verb=0"/>
                        <a:extLst>
                          <a:ext uri="{FF2B5EF4-FFF2-40B4-BE49-F238E27FC236}">
                            <a16:creationId xmlns:a16="http://schemas.microsoft.com/office/drawing/2014/main" id="{87C22273-D7B6-D5AB-456E-389E1246350F}"/>
                          </a:ext>
                        </a:extLst>
                      </p:cNvPr>
                      <p:cNvPicPr/>
                      <p:nvPr/>
                    </p:nvPicPr>
                    <p:blipFill>
                      <a:blip r:embed="rId3"/>
                      <a:stretch>
                        <a:fillRect/>
                      </a:stretch>
                    </p:blipFill>
                    <p:spPr>
                      <a:xfrm>
                        <a:off x="394786" y="222067"/>
                        <a:ext cx="11402428" cy="6413866"/>
                      </a:xfrm>
                      <a:prstGeom prst="rect">
                        <a:avLst/>
                      </a:prstGeom>
                    </p:spPr>
                  </p:pic>
                </p:oleObj>
              </mc:Fallback>
            </mc:AlternateContent>
          </a:graphicData>
        </a:graphic>
      </p:graphicFrame>
    </p:spTree>
    <p:extLst>
      <p:ext uri="{BB962C8B-B14F-4D97-AF65-F5344CB8AC3E}">
        <p14:creationId xmlns:p14="http://schemas.microsoft.com/office/powerpoint/2010/main" val="1386570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457ED78-5005-34CC-0852-1567DD9B3865}"/>
              </a:ext>
            </a:extLst>
          </p:cNvPr>
          <p:cNvSpPr>
            <a:spLocks noGrp="1"/>
          </p:cNvSpPr>
          <p:nvPr>
            <p:ph type="title"/>
          </p:nvPr>
        </p:nvSpPr>
        <p:spPr>
          <a:xfrm>
            <a:off x="6597016" y="905011"/>
            <a:ext cx="4589328" cy="1889135"/>
          </a:xfrm>
        </p:spPr>
        <p:txBody>
          <a:bodyPr anchor="b">
            <a:normAutofit/>
          </a:bodyPr>
          <a:lstStyle/>
          <a:p>
            <a:r>
              <a:rPr lang="en-GB" sz="3000" dirty="0"/>
              <a:t>A healthy diet is good for your body but is not effective in treating constipation. </a:t>
            </a:r>
          </a:p>
        </p:txBody>
      </p:sp>
      <p:sp>
        <p:nvSpPr>
          <p:cNvPr id="3" name="Content Placeholder 2">
            <a:extLst>
              <a:ext uri="{FF2B5EF4-FFF2-40B4-BE49-F238E27FC236}">
                <a16:creationId xmlns:a16="http://schemas.microsoft.com/office/drawing/2014/main" id="{F1B9CD47-EFF8-DDAE-7F1B-2D5D29A1875F}"/>
              </a:ext>
            </a:extLst>
          </p:cNvPr>
          <p:cNvSpPr>
            <a:spLocks noGrp="1"/>
          </p:cNvSpPr>
          <p:nvPr>
            <p:ph idx="1"/>
          </p:nvPr>
        </p:nvSpPr>
        <p:spPr>
          <a:xfrm>
            <a:off x="6597016" y="3429000"/>
            <a:ext cx="4589328" cy="2523989"/>
          </a:xfrm>
        </p:spPr>
        <p:txBody>
          <a:bodyPr>
            <a:normAutofit/>
          </a:bodyPr>
          <a:lstStyle/>
          <a:p>
            <a:pPr marL="0" indent="0">
              <a:buNone/>
            </a:pPr>
            <a:r>
              <a:rPr lang="en-GB" sz="1800" dirty="0"/>
              <a:t>Constipation is genetic and increasing fibre is not an effective treatment. </a:t>
            </a:r>
          </a:p>
          <a:p>
            <a:pPr marL="0" indent="0">
              <a:buNone/>
            </a:pPr>
            <a:r>
              <a:rPr lang="en-GB" sz="1800" dirty="0"/>
              <a:t>However, making healthy choices about food is a good habit to get into</a:t>
            </a:r>
          </a:p>
          <a:p>
            <a:pPr marL="0" indent="0">
              <a:buNone/>
            </a:pPr>
            <a:r>
              <a:rPr lang="en-GB" sz="1800" dirty="0">
                <a:hlinkClick r:id="rId3"/>
              </a:rPr>
              <a:t>The Eatwell Guide - NHS</a:t>
            </a:r>
            <a:endParaRPr lang="en-GB" sz="1800" dirty="0"/>
          </a:p>
          <a:p>
            <a:pPr marL="0" indent="0">
              <a:buNone/>
            </a:pPr>
            <a:endParaRPr lang="en-GB" sz="1800" dirty="0"/>
          </a:p>
          <a:p>
            <a:pPr marL="0" indent="0">
              <a:buNone/>
            </a:pPr>
            <a:endParaRPr lang="en-GB" sz="1800" dirty="0"/>
          </a:p>
        </p:txBody>
      </p:sp>
      <p:pic>
        <p:nvPicPr>
          <p:cNvPr id="7" name="Picture 6" descr="A plate of food with text&#10;&#10;Description automatically generated">
            <a:extLst>
              <a:ext uri="{FF2B5EF4-FFF2-40B4-BE49-F238E27FC236}">
                <a16:creationId xmlns:a16="http://schemas.microsoft.com/office/drawing/2014/main" id="{D95871B0-3495-9731-AB6A-7AC3B69C9E1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90764" y="1541376"/>
            <a:ext cx="3804221" cy="3429000"/>
          </a:xfrm>
          <a:prstGeom prst="rect">
            <a:avLst/>
          </a:prstGeom>
        </p:spPr>
      </p:pic>
      <p:sp>
        <p:nvSpPr>
          <p:cNvPr id="8" name="TextBox 7">
            <a:extLst>
              <a:ext uri="{FF2B5EF4-FFF2-40B4-BE49-F238E27FC236}">
                <a16:creationId xmlns:a16="http://schemas.microsoft.com/office/drawing/2014/main" id="{D220612E-6A9E-C7EE-26BE-30EF17DBBE0B}"/>
              </a:ext>
            </a:extLst>
          </p:cNvPr>
          <p:cNvSpPr txBox="1"/>
          <p:nvPr/>
        </p:nvSpPr>
        <p:spPr>
          <a:xfrm>
            <a:off x="1790764" y="5085792"/>
            <a:ext cx="375417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ptos" panose="02110004020202020204"/>
                <a:ea typeface="+mn-ea"/>
                <a:cs typeface="+mn-cs"/>
                <a:hlinkClick r:id="rId5" tooltip="https://pediatragabiruiz.com/plato-harvard-nino-instrucciones/"/>
              </a:rPr>
              <a:t>This Photo</a:t>
            </a:r>
            <a:r>
              <a:rPr kumimoji="0" lang="en-GB" sz="900" b="0" i="0" u="none" strike="noStrike" kern="1200" cap="none" spc="0" normalizeH="0" baseline="0" noProof="0">
                <a:ln>
                  <a:noFill/>
                </a:ln>
                <a:solidFill>
                  <a:prstClr val="black"/>
                </a:solidFill>
                <a:effectLst/>
                <a:uLnTx/>
                <a:uFillTx/>
                <a:latin typeface="Aptos" panose="02110004020202020204"/>
                <a:ea typeface="+mn-ea"/>
                <a:cs typeface="+mn-cs"/>
              </a:rPr>
              <a:t> by Unknown Author is licensed under </a:t>
            </a:r>
            <a:r>
              <a:rPr kumimoji="0" lang="en-GB" sz="900" b="0" i="0" u="none" strike="noStrike" kern="1200" cap="none" spc="0" normalizeH="0" baseline="0" noProof="0">
                <a:ln>
                  <a:noFill/>
                </a:ln>
                <a:solidFill>
                  <a:prstClr val="black"/>
                </a:solidFill>
                <a:effectLst/>
                <a:uLnTx/>
                <a:uFillTx/>
                <a:latin typeface="Aptos" panose="02110004020202020204"/>
                <a:ea typeface="+mn-ea"/>
                <a:cs typeface="+mn-cs"/>
                <a:hlinkClick r:id="rId6" tooltip="https://creativecommons.org/licenses/by-nc-nd/3.0/"/>
              </a:rPr>
              <a:t>CC BY-NC-ND</a:t>
            </a:r>
            <a:endParaRPr kumimoji="0" lang="en-GB"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2059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A42D927-8983-7AE7-A74E-073CD62BBACB}"/>
              </a:ext>
            </a:extLst>
          </p:cNvPr>
          <p:cNvSpPr>
            <a:spLocks noGrp="1"/>
          </p:cNvSpPr>
          <p:nvPr>
            <p:ph type="title"/>
          </p:nvPr>
        </p:nvSpPr>
        <p:spPr>
          <a:xfrm>
            <a:off x="686834" y="1153572"/>
            <a:ext cx="3200400" cy="4461163"/>
          </a:xfrm>
        </p:spPr>
        <p:txBody>
          <a:bodyPr>
            <a:normAutofit/>
          </a:bodyPr>
          <a:lstStyle/>
          <a:p>
            <a:r>
              <a:rPr lang="en-GB">
                <a:solidFill>
                  <a:srgbClr val="FFFFFF"/>
                </a:solidFill>
              </a:rPr>
              <a:t>Do Google but use reputable 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9F6336A-0883-D551-F34C-1CFB89613008}"/>
              </a:ext>
            </a:extLst>
          </p:cNvPr>
          <p:cNvSpPr>
            <a:spLocks noGrp="1"/>
          </p:cNvSpPr>
          <p:nvPr>
            <p:ph idx="1"/>
          </p:nvPr>
        </p:nvSpPr>
        <p:spPr>
          <a:xfrm>
            <a:off x="4447308" y="591344"/>
            <a:ext cx="6906491" cy="5585619"/>
          </a:xfrm>
        </p:spPr>
        <p:txBody>
          <a:bodyPr anchor="ctr">
            <a:normAutofit/>
          </a:bodyPr>
          <a:lstStyle/>
          <a:p>
            <a:r>
              <a:rPr lang="en-US" dirty="0">
                <a:hlinkClick r:id="rId2"/>
              </a:rPr>
              <a:t>Overview | Constipation in children and young people: diagnosis and management | Guidance | NICE</a:t>
            </a:r>
            <a:endParaRPr lang="en-US" dirty="0"/>
          </a:p>
          <a:p>
            <a:r>
              <a:rPr lang="en-US" dirty="0">
                <a:hlinkClick r:id="rId3"/>
              </a:rPr>
              <a:t>Constipation in children: symptoms, causes and relief – ERIC</a:t>
            </a:r>
            <a:endParaRPr lang="en-US" dirty="0"/>
          </a:p>
          <a:p>
            <a:r>
              <a:rPr lang="en-US" dirty="0">
                <a:hlinkClick r:id="rId4"/>
              </a:rPr>
              <a:t>A parent's guide to </a:t>
            </a:r>
            <a:r>
              <a:rPr lang="en-US" dirty="0" err="1">
                <a:hlinkClick r:id="rId4"/>
              </a:rPr>
              <a:t>disimpaction</a:t>
            </a:r>
            <a:r>
              <a:rPr lang="en-US" dirty="0">
                <a:hlinkClick r:id="rId4"/>
              </a:rPr>
              <a:t> - ERIC</a:t>
            </a:r>
            <a:endParaRPr lang="en-US" dirty="0"/>
          </a:p>
          <a:p>
            <a:r>
              <a:rPr lang="en-US" dirty="0">
                <a:hlinkClick r:id="rId5"/>
              </a:rPr>
              <a:t>The Poo in You - Constipation and Encopresis Educational Video</a:t>
            </a:r>
            <a:endParaRPr lang="en-US" b="1" i="0" dirty="0">
              <a:effectLst/>
              <a:latin typeface="Roboto" panose="02000000000000000000" pitchFamily="2" charset="0"/>
            </a:endParaRPr>
          </a:p>
          <a:p>
            <a:r>
              <a:rPr lang="en-GB" dirty="0">
                <a:hlinkClick r:id="rId6"/>
              </a:rPr>
              <a:t>Resources for bladder and bowel problems in children</a:t>
            </a:r>
            <a:endParaRPr lang="en-GB" dirty="0"/>
          </a:p>
        </p:txBody>
      </p:sp>
    </p:spTree>
    <p:extLst>
      <p:ext uri="{BB962C8B-B14F-4D97-AF65-F5344CB8AC3E}">
        <p14:creationId xmlns:p14="http://schemas.microsoft.com/office/powerpoint/2010/main" val="2790714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3D black question marks with one yellow question mark">
            <a:extLst>
              <a:ext uri="{FF2B5EF4-FFF2-40B4-BE49-F238E27FC236}">
                <a16:creationId xmlns:a16="http://schemas.microsoft.com/office/drawing/2014/main" id="{0DFB1B2D-8876-E51F-E0BE-9250ACEA406B}"/>
              </a:ext>
            </a:extLst>
          </p:cNvPr>
          <p:cNvPicPr>
            <a:picLocks noGrp="1" noChangeAspect="1"/>
          </p:cNvPicPr>
          <p:nvPr>
            <p:ph idx="1"/>
          </p:nvPr>
        </p:nvPicPr>
        <p:blipFill>
          <a:blip r:embed="rId2">
            <a:alphaModFix amt="50000"/>
          </a:blip>
          <a:srcRect l="28733" r="6379" b="1"/>
          <a:stretch/>
        </p:blipFill>
        <p:spPr>
          <a:xfrm>
            <a:off x="20" y="1"/>
            <a:ext cx="12191980" cy="6857999"/>
          </a:xfrm>
          <a:prstGeom prst="rect">
            <a:avLst/>
          </a:prstGeom>
        </p:spPr>
      </p:pic>
      <p:sp>
        <p:nvSpPr>
          <p:cNvPr id="2" name="Title 1">
            <a:extLst>
              <a:ext uri="{FF2B5EF4-FFF2-40B4-BE49-F238E27FC236}">
                <a16:creationId xmlns:a16="http://schemas.microsoft.com/office/drawing/2014/main" id="{7FAE5518-2F5F-5180-17F8-683C2C5D2E5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Any Questions?</a:t>
            </a:r>
          </a:p>
        </p:txBody>
      </p:sp>
    </p:spTree>
    <p:extLst>
      <p:ext uri="{BB962C8B-B14F-4D97-AF65-F5344CB8AC3E}">
        <p14:creationId xmlns:p14="http://schemas.microsoft.com/office/powerpoint/2010/main" val="636382175"/>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EAE0-F7BC-3CF0-9A49-449B0C022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4EBC4-FF1F-2368-FFF5-82E5495086FB}"/>
              </a:ext>
            </a:extLst>
          </p:cNvPr>
          <p:cNvSpPr>
            <a:spLocks noGrp="1"/>
          </p:cNvSpPr>
          <p:nvPr>
            <p:ph type="title"/>
          </p:nvPr>
        </p:nvSpPr>
        <p:spPr/>
        <p:txBody>
          <a:bodyPr/>
          <a:lstStyle/>
          <a:p>
            <a:r>
              <a:rPr lang="en-GB" dirty="0"/>
              <a:t>Your expectations and feedback</a:t>
            </a:r>
          </a:p>
        </p:txBody>
      </p:sp>
      <p:sp>
        <p:nvSpPr>
          <p:cNvPr id="3" name="Content Placeholder 2">
            <a:extLst>
              <a:ext uri="{FF2B5EF4-FFF2-40B4-BE49-F238E27FC236}">
                <a16:creationId xmlns:a16="http://schemas.microsoft.com/office/drawing/2014/main" id="{0B118248-5727-8C64-CB1C-99B6CE2B2A6F}"/>
              </a:ext>
            </a:extLst>
          </p:cNvPr>
          <p:cNvSpPr>
            <a:spLocks noGrp="1"/>
          </p:cNvSpPr>
          <p:nvPr>
            <p:ph idx="1"/>
          </p:nvPr>
        </p:nvSpPr>
        <p:spPr/>
        <p:txBody>
          <a:bodyPr/>
          <a:lstStyle/>
          <a:p>
            <a:pPr marL="0" indent="0">
              <a:buNone/>
            </a:pPr>
            <a:r>
              <a:rPr lang="en-GB" dirty="0">
                <a:hlinkClick r:id="rId2"/>
              </a:rPr>
              <a:t>https://www.menti.com/alee6i296ch7</a:t>
            </a:r>
            <a:r>
              <a:rPr lang="en-GB" dirty="0"/>
              <a:t> </a:t>
            </a:r>
          </a:p>
          <a:p>
            <a:pPr marL="0" indent="0">
              <a:buNone/>
            </a:pPr>
            <a:endParaRPr lang="en-GB" dirty="0"/>
          </a:p>
          <a:p>
            <a:pPr marL="0" indent="0">
              <a:buNone/>
            </a:pPr>
            <a:r>
              <a:rPr lang="en-GB" dirty="0"/>
              <a:t>					</a:t>
            </a:r>
            <a:r>
              <a:rPr lang="en-GB" dirty="0">
                <a:hlinkClick r:id="rId3"/>
              </a:rPr>
              <a:t>www.menti.com</a:t>
            </a:r>
            <a:endParaRPr lang="en-GB" dirty="0"/>
          </a:p>
          <a:p>
            <a:pPr marL="0" indent="0">
              <a:buNone/>
            </a:pPr>
            <a:r>
              <a:rPr lang="en-GB" dirty="0"/>
              <a:t>					code: </a:t>
            </a:r>
            <a:r>
              <a:rPr lang="en-GB" b="1" i="0" dirty="0">
                <a:effectLst/>
                <a:latin typeface="MentiText"/>
              </a:rPr>
              <a:t>3347 6421</a:t>
            </a:r>
            <a:endParaRPr lang="en-GB" dirty="0">
              <a:latin typeface="MentiText"/>
            </a:endParaRPr>
          </a:p>
          <a:p>
            <a:pPr marL="0" indent="0">
              <a:buNone/>
            </a:pPr>
            <a:r>
              <a:rPr lang="en-GB" b="1" dirty="0">
                <a:latin typeface="MentiText"/>
              </a:rPr>
              <a:t>					</a:t>
            </a:r>
            <a:r>
              <a:rPr lang="en-GB" dirty="0">
                <a:latin typeface="MentiText"/>
              </a:rPr>
              <a:t>click: </a:t>
            </a:r>
            <a:r>
              <a:rPr lang="en-GB" b="1" dirty="0">
                <a:latin typeface="MentiText"/>
              </a:rPr>
              <a:t>JOIN</a:t>
            </a:r>
            <a:endParaRPr lang="en-GB" dirty="0"/>
          </a:p>
        </p:txBody>
      </p:sp>
      <p:pic>
        <p:nvPicPr>
          <p:cNvPr id="11" name="Picture 10" descr="A qr code on a white background&#10;&#10;Description automatically generated">
            <a:extLst>
              <a:ext uri="{FF2B5EF4-FFF2-40B4-BE49-F238E27FC236}">
                <a16:creationId xmlns:a16="http://schemas.microsoft.com/office/drawing/2014/main" id="{89AE4452-FF17-05ED-CEDA-68B015B8A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688771"/>
            <a:ext cx="2906486" cy="2906486"/>
          </a:xfrm>
          <a:prstGeom prst="rect">
            <a:avLst/>
          </a:prstGeom>
        </p:spPr>
      </p:pic>
    </p:spTree>
    <p:extLst>
      <p:ext uri="{BB962C8B-B14F-4D97-AF65-F5344CB8AC3E}">
        <p14:creationId xmlns:p14="http://schemas.microsoft.com/office/powerpoint/2010/main" val="1095644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89C88-B927-043B-6186-71A261BCF9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E45251-5F1E-6231-F184-FC728DD86E7D}"/>
              </a:ext>
            </a:extLst>
          </p:cNvPr>
          <p:cNvSpPr>
            <a:spLocks noGrp="1"/>
          </p:cNvSpPr>
          <p:nvPr>
            <p:ph type="title"/>
          </p:nvPr>
        </p:nvSpPr>
        <p:spPr/>
        <p:txBody>
          <a:bodyPr/>
          <a:lstStyle/>
          <a:p>
            <a:pPr algn="ctr"/>
            <a:r>
              <a:rPr lang="en-GB" dirty="0"/>
              <a:t>Thank you</a:t>
            </a:r>
          </a:p>
        </p:txBody>
      </p:sp>
      <p:sp>
        <p:nvSpPr>
          <p:cNvPr id="5" name="Content Placeholder 4">
            <a:extLst>
              <a:ext uri="{FF2B5EF4-FFF2-40B4-BE49-F238E27FC236}">
                <a16:creationId xmlns:a16="http://schemas.microsoft.com/office/drawing/2014/main" id="{7DC6F0DE-0374-83AC-04E8-2C9702ABD4C5}"/>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BD632A95-596C-8644-FAA4-D95785BC9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58" y="2855915"/>
            <a:ext cx="10152683" cy="1146169"/>
          </a:xfrm>
          <a:prstGeom prst="rect">
            <a:avLst/>
          </a:prstGeom>
        </p:spPr>
      </p:pic>
    </p:spTree>
    <p:extLst>
      <p:ext uri="{BB962C8B-B14F-4D97-AF65-F5344CB8AC3E}">
        <p14:creationId xmlns:p14="http://schemas.microsoft.com/office/powerpoint/2010/main" val="79891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63CC8D61-2179-6914-380E-E70DB3A552BE}"/>
              </a:ext>
            </a:extLst>
          </p:cNvPr>
          <p:cNvGraphicFramePr>
            <a:graphicFrameLocks noChangeAspect="1"/>
          </p:cNvGraphicFramePr>
          <p:nvPr>
            <p:extLst>
              <p:ext uri="{D42A27DB-BD31-4B8C-83A1-F6EECF244321}">
                <p14:modId xmlns:p14="http://schemas.microsoft.com/office/powerpoint/2010/main" val="2443216586"/>
              </p:ext>
            </p:extLst>
          </p:nvPr>
        </p:nvGraphicFramePr>
        <p:xfrm>
          <a:off x="468493" y="263527"/>
          <a:ext cx="11255014" cy="6330945"/>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2" name="Object 1">
                        <a:hlinkClick r:id="" action="ppaction://ole?verb=0"/>
                        <a:extLst>
                          <a:ext uri="{FF2B5EF4-FFF2-40B4-BE49-F238E27FC236}">
                            <a16:creationId xmlns:a16="http://schemas.microsoft.com/office/drawing/2014/main" id="{63CC8D61-2179-6914-380E-E70DB3A552BE}"/>
                          </a:ext>
                        </a:extLst>
                      </p:cNvPr>
                      <p:cNvPicPr/>
                      <p:nvPr/>
                    </p:nvPicPr>
                    <p:blipFill>
                      <a:blip r:embed="rId3"/>
                      <a:stretch>
                        <a:fillRect/>
                      </a:stretch>
                    </p:blipFill>
                    <p:spPr>
                      <a:xfrm>
                        <a:off x="468493" y="263527"/>
                        <a:ext cx="11255014" cy="6330945"/>
                      </a:xfrm>
                      <a:prstGeom prst="rect">
                        <a:avLst/>
                      </a:prstGeom>
                    </p:spPr>
                  </p:pic>
                </p:oleObj>
              </mc:Fallback>
            </mc:AlternateContent>
          </a:graphicData>
        </a:graphic>
      </p:graphicFrame>
    </p:spTree>
    <p:extLst>
      <p:ext uri="{BB962C8B-B14F-4D97-AF65-F5344CB8AC3E}">
        <p14:creationId xmlns:p14="http://schemas.microsoft.com/office/powerpoint/2010/main" val="205485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A48012C2-9F80-5F5D-4A4C-63C074C01E29}"/>
              </a:ext>
            </a:extLst>
          </p:cNvPr>
          <p:cNvGraphicFramePr>
            <a:graphicFrameLocks noChangeAspect="1"/>
          </p:cNvGraphicFramePr>
          <p:nvPr>
            <p:extLst>
              <p:ext uri="{D42A27DB-BD31-4B8C-83A1-F6EECF244321}">
                <p14:modId xmlns:p14="http://schemas.microsoft.com/office/powerpoint/2010/main" val="738327493"/>
              </p:ext>
            </p:extLst>
          </p:nvPr>
        </p:nvGraphicFramePr>
        <p:xfrm>
          <a:off x="579790" y="326132"/>
          <a:ext cx="11032419" cy="6205735"/>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2" name="Object 1">
                        <a:hlinkClick r:id="" action="ppaction://ole?verb=0"/>
                        <a:extLst>
                          <a:ext uri="{FF2B5EF4-FFF2-40B4-BE49-F238E27FC236}">
                            <a16:creationId xmlns:a16="http://schemas.microsoft.com/office/drawing/2014/main" id="{A48012C2-9F80-5F5D-4A4C-63C074C01E29}"/>
                          </a:ext>
                        </a:extLst>
                      </p:cNvPr>
                      <p:cNvPicPr/>
                      <p:nvPr/>
                    </p:nvPicPr>
                    <p:blipFill>
                      <a:blip r:embed="rId3"/>
                      <a:stretch>
                        <a:fillRect/>
                      </a:stretch>
                    </p:blipFill>
                    <p:spPr>
                      <a:xfrm>
                        <a:off x="579790" y="326132"/>
                        <a:ext cx="11032419" cy="6205735"/>
                      </a:xfrm>
                      <a:prstGeom prst="rect">
                        <a:avLst/>
                      </a:prstGeom>
                    </p:spPr>
                  </p:pic>
                </p:oleObj>
              </mc:Fallback>
            </mc:AlternateContent>
          </a:graphicData>
        </a:graphic>
      </p:graphicFrame>
    </p:spTree>
    <p:extLst>
      <p:ext uri="{BB962C8B-B14F-4D97-AF65-F5344CB8AC3E}">
        <p14:creationId xmlns:p14="http://schemas.microsoft.com/office/powerpoint/2010/main" val="138594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DAC9-84D7-F6FE-3A3D-A3A4084072B5}"/>
              </a:ext>
            </a:extLst>
          </p:cNvPr>
          <p:cNvSpPr>
            <a:spLocks noGrp="1"/>
          </p:cNvSpPr>
          <p:nvPr>
            <p:ph type="ctrTitle"/>
          </p:nvPr>
        </p:nvSpPr>
        <p:spPr>
          <a:xfrm>
            <a:off x="1524000" y="1065124"/>
            <a:ext cx="9144000" cy="1158649"/>
          </a:xfrm>
        </p:spPr>
        <p:txBody>
          <a:bodyPr/>
          <a:lstStyle/>
          <a:p>
            <a:r>
              <a:rPr lang="en-GB" dirty="0"/>
              <a:t>Continence in SEN Children</a:t>
            </a:r>
          </a:p>
        </p:txBody>
      </p:sp>
      <p:sp>
        <p:nvSpPr>
          <p:cNvPr id="3" name="Subtitle 2">
            <a:extLst>
              <a:ext uri="{FF2B5EF4-FFF2-40B4-BE49-F238E27FC236}">
                <a16:creationId xmlns:a16="http://schemas.microsoft.com/office/drawing/2014/main" id="{9BB04732-4ED0-943B-3451-05425A197B68}"/>
              </a:ext>
            </a:extLst>
          </p:cNvPr>
          <p:cNvSpPr>
            <a:spLocks noGrp="1"/>
          </p:cNvSpPr>
          <p:nvPr>
            <p:ph type="subTitle" idx="1"/>
          </p:nvPr>
        </p:nvSpPr>
        <p:spPr>
          <a:xfrm>
            <a:off x="1524000" y="3701118"/>
            <a:ext cx="9144000" cy="1655762"/>
          </a:xfrm>
        </p:spPr>
        <p:txBody>
          <a:bodyPr>
            <a:normAutofit fontScale="77500" lnSpcReduction="20000"/>
          </a:bodyPr>
          <a:lstStyle/>
          <a:p>
            <a:endParaRPr lang="en-GB" dirty="0"/>
          </a:p>
          <a:p>
            <a:endParaRPr lang="en-GB" dirty="0"/>
          </a:p>
          <a:p>
            <a:r>
              <a:rPr lang="en-GB" dirty="0"/>
              <a:t>Dr Joy Harris Consultant Clinical Psychologist</a:t>
            </a:r>
          </a:p>
          <a:p>
            <a:endParaRPr lang="en-GB" dirty="0"/>
          </a:p>
          <a:p>
            <a:r>
              <a:rPr lang="en-GB" dirty="0"/>
              <a:t>Dawn Bennett-Painter Complex Needs Nurse Team Leader</a:t>
            </a:r>
          </a:p>
        </p:txBody>
      </p:sp>
      <p:pic>
        <p:nvPicPr>
          <p:cNvPr id="4" name="Picture 3">
            <a:extLst>
              <a:ext uri="{FF2B5EF4-FFF2-40B4-BE49-F238E27FC236}">
                <a16:creationId xmlns:a16="http://schemas.microsoft.com/office/drawing/2014/main" id="{6D3AC60F-B70D-4542-B53B-5851BAB2CF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6438" y="4027455"/>
            <a:ext cx="1711562" cy="844444"/>
          </a:xfrm>
          <a:prstGeom prst="rect">
            <a:avLst/>
          </a:prstGeom>
          <a:noFill/>
        </p:spPr>
      </p:pic>
      <p:pic>
        <p:nvPicPr>
          <p:cNvPr id="6" name="Picture 5" descr="A group of people holding hands&#10;&#10;Description automatically generated">
            <a:extLst>
              <a:ext uri="{FF2B5EF4-FFF2-40B4-BE49-F238E27FC236}">
                <a16:creationId xmlns:a16="http://schemas.microsoft.com/office/drawing/2014/main" id="{EB50540D-634B-D524-A87E-BF3728A34A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6176" y="2143600"/>
            <a:ext cx="2519647" cy="1865693"/>
          </a:xfrm>
          <a:prstGeom prst="rect">
            <a:avLst/>
          </a:prstGeom>
        </p:spPr>
      </p:pic>
      <p:pic>
        <p:nvPicPr>
          <p:cNvPr id="7" name="Picture 6" descr="A white stick figure with a purple border&#10;&#10;AI-generated content may be incorrect.">
            <a:extLst>
              <a:ext uri="{FF2B5EF4-FFF2-40B4-BE49-F238E27FC236}">
                <a16:creationId xmlns:a16="http://schemas.microsoft.com/office/drawing/2014/main" id="{6F758CB0-ADED-5BCA-54BB-C0CB385BC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267" y="5434025"/>
            <a:ext cx="2495347" cy="996331"/>
          </a:xfrm>
          <a:prstGeom prst="rect">
            <a:avLst/>
          </a:prstGeom>
        </p:spPr>
      </p:pic>
      <p:pic>
        <p:nvPicPr>
          <p:cNvPr id="9" name="Picture 8" descr="A close-up of a logo&#10;&#10;AI-generated content may be incorrect.">
            <a:extLst>
              <a:ext uri="{FF2B5EF4-FFF2-40B4-BE49-F238E27FC236}">
                <a16:creationId xmlns:a16="http://schemas.microsoft.com/office/drawing/2014/main" id="{5BB7932D-3E50-CF91-E2EF-25AD746F33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7116" y="5434025"/>
            <a:ext cx="2399619" cy="1088790"/>
          </a:xfrm>
          <a:prstGeom prst="rect">
            <a:avLst/>
          </a:prstGeom>
        </p:spPr>
      </p:pic>
    </p:spTree>
    <p:extLst>
      <p:ext uri="{BB962C8B-B14F-4D97-AF65-F5344CB8AC3E}">
        <p14:creationId xmlns:p14="http://schemas.microsoft.com/office/powerpoint/2010/main" val="3789769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GestaltVTI">
  <a:themeElements>
    <a:clrScheme name="AnalogousFromRegularSeed_2SEEDS">
      <a:dk1>
        <a:srgbClr val="000000"/>
      </a:dk1>
      <a:lt1>
        <a:srgbClr val="FFFFFF"/>
      </a:lt1>
      <a:dk2>
        <a:srgbClr val="351E22"/>
      </a:dk2>
      <a:lt2>
        <a:srgbClr val="E8E2E3"/>
      </a:lt2>
      <a:accent1>
        <a:srgbClr val="3BB195"/>
      </a:accent1>
      <a:accent2>
        <a:srgbClr val="47B56D"/>
      </a:accent2>
      <a:accent3>
        <a:srgbClr val="4BACC0"/>
      </a:accent3>
      <a:accent4>
        <a:srgbClr val="B13B81"/>
      </a:accent4>
      <a:accent5>
        <a:srgbClr val="C34D61"/>
      </a:accent5>
      <a:accent6>
        <a:srgbClr val="B1583B"/>
      </a:accent6>
      <a:hlink>
        <a:srgbClr val="BF3F5E"/>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2977</Words>
  <Application>Microsoft Office PowerPoint</Application>
  <PresentationFormat>Widescreen</PresentationFormat>
  <Paragraphs>299</Paragraphs>
  <Slides>64</Slides>
  <Notes>16</Notes>
  <HiddenSlides>0</HiddenSlides>
  <MMClips>1</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64</vt:i4>
      </vt:variant>
    </vt:vector>
  </HeadingPairs>
  <TitlesOfParts>
    <vt:vector size="85" baseType="lpstr">
      <vt:lpstr>Aptos</vt:lpstr>
      <vt:lpstr>Aptos Display</vt:lpstr>
      <vt:lpstr>Arial</vt:lpstr>
      <vt:lpstr>Bierstadt</vt:lpstr>
      <vt:lpstr>Calibri</vt:lpstr>
      <vt:lpstr>Canva Sans Bold</vt:lpstr>
      <vt:lpstr>Courier New</vt:lpstr>
      <vt:lpstr>Feeling Passionate</vt:lpstr>
      <vt:lpstr>Gill Sans Nova</vt:lpstr>
      <vt:lpstr>Gill Sans Nova Light</vt:lpstr>
      <vt:lpstr>MentiText</vt:lpstr>
      <vt:lpstr>Roboto</vt:lpstr>
      <vt:lpstr>Sagona Book</vt:lpstr>
      <vt:lpstr>Sue Ellen Francisco</vt:lpstr>
      <vt:lpstr>Office Theme</vt:lpstr>
      <vt:lpstr>1_Office Theme</vt:lpstr>
      <vt:lpstr>GestaltVTI</vt:lpstr>
      <vt:lpstr>2_Office Theme</vt:lpstr>
      <vt:lpstr>3_Office Theme</vt:lpstr>
      <vt:lpstr>4_Office Theme</vt:lpstr>
      <vt:lpstr>Microsoft PowerPoint Presentation</vt:lpstr>
      <vt:lpstr>Welcome</vt:lpstr>
      <vt:lpstr>Your expectations and feedback</vt:lpstr>
      <vt:lpstr>Agenda</vt:lpstr>
      <vt:lpstr>Oakdale School</vt:lpstr>
      <vt:lpstr>PowerPoint Presentation</vt:lpstr>
      <vt:lpstr>PowerPoint Presentation</vt:lpstr>
      <vt:lpstr>PowerPoint Presentation</vt:lpstr>
      <vt:lpstr>PowerPoint Presentation</vt:lpstr>
      <vt:lpstr>Continence in SEN Children</vt:lpstr>
      <vt:lpstr>Common Myths about  continence in SEN children</vt:lpstr>
      <vt:lpstr>Children with SEN can and do become continent</vt:lpstr>
      <vt:lpstr>Children who have no awareness of bodily needs can become continent</vt:lpstr>
      <vt:lpstr>Children who need help to undress and sit on the toilet can become continent</vt:lpstr>
      <vt:lpstr>If the child is scared, use systematic desensitisation to help them overcome their fear.</vt:lpstr>
      <vt:lpstr>Pads are not the answer</vt:lpstr>
      <vt:lpstr>Hearing that other people get pads makes people want pads for their child. Sharing news that children can and do become continent gives other parents hope. </vt:lpstr>
      <vt:lpstr>Any Questions?</vt:lpstr>
      <vt:lpstr>Your expectations and feedback</vt:lpstr>
      <vt:lpstr>Thank you</vt:lpstr>
      <vt:lpstr>Welcome</vt:lpstr>
      <vt:lpstr>Your expectations and feedback</vt:lpstr>
      <vt:lpstr>Agenda</vt:lpstr>
      <vt:lpstr>What is School Readiness?</vt:lpstr>
      <vt:lpstr>PowerPoint Presentation</vt:lpstr>
      <vt:lpstr>PowerPoint Presentation</vt:lpstr>
      <vt:lpstr>PowerPoint Presentation</vt:lpstr>
      <vt:lpstr>Parents and carers are the child’s greatest teacher and role model.</vt:lpstr>
      <vt:lpstr>Ready to separate…   I will be ready for school when...  • I can feel secure and separate from my parent or main carer  • I can say goodbye to you when I have a grown up I know to help me</vt:lpstr>
      <vt:lpstr>Ready to Communicate… • I can express myself if I need something  • I can communicate my own ideas, needs and feelings  • I make observations, comment and ask questions  • I can use words about things that interest me  • I can talk about lots of different things; what I’ve done, who I’m with or where I’m going  • I use objects or gestures to help me explain what I am talking about</vt:lpstr>
      <vt:lpstr>Ready to listen. .  • I am interested in my own play and the world around me   • I can follow developmentally appropriate instructions   • I join in with singing songs and rhymes   • I join in with my favourite bits of the story   • You ask me to do something like ‘come and put your coat on’ I will do it if I am not too busy playing</vt:lpstr>
      <vt:lpstr>Ready to socialise. .  • I can interact in an age/developmentally appropriate way   • I can share and play and I am beginning to take responsibility for my actions   • I am beginning to be able to tell my friends what they could do to help me if they take my toys or make me upset or cross</vt:lpstr>
      <vt:lpstr>Ready to be independent.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Enuresis – Bedwetting </vt:lpstr>
      <vt:lpstr>agenda</vt:lpstr>
      <vt:lpstr>Introduction</vt:lpstr>
      <vt:lpstr>Basic Tips </vt:lpstr>
      <vt:lpstr>Assessment</vt:lpstr>
      <vt:lpstr>Criteria for a referral</vt:lpstr>
      <vt:lpstr>Treatments</vt:lpstr>
      <vt:lpstr>Daytime Wetting </vt:lpstr>
      <vt:lpstr>Any Questions?</vt:lpstr>
      <vt:lpstr>Thank you </vt:lpstr>
      <vt:lpstr>Constipation </vt:lpstr>
      <vt:lpstr>Common Myths about Constipation</vt:lpstr>
      <vt:lpstr>Constipation is a genetic chronic health condition</vt:lpstr>
      <vt:lpstr>Chronic constipation often causes overflow which can lead to frequent leaking and soiling</vt:lpstr>
      <vt:lpstr>Laxatives are the best and safest way  to treat constipation.</vt:lpstr>
      <vt:lpstr>A healthy diet is good for your body but is not effective in treating constipation. </vt:lpstr>
      <vt:lpstr>Do Google but use reputable sources</vt:lpstr>
      <vt:lpstr>Any Questions?</vt:lpstr>
      <vt:lpstr>Your expectations and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Joy Harris</dc:creator>
  <cp:lastModifiedBy>Joy Harris</cp:lastModifiedBy>
  <cp:revision>1</cp:revision>
  <dcterms:created xsi:type="dcterms:W3CDTF">2025-02-12T21:29:57Z</dcterms:created>
  <dcterms:modified xsi:type="dcterms:W3CDTF">2025-02-12T22:20:29Z</dcterms:modified>
</cp:coreProperties>
</file>